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441" r:id="rId3"/>
    <p:sldId id="372" r:id="rId4"/>
    <p:sldId id="377" r:id="rId5"/>
    <p:sldId id="376" r:id="rId6"/>
    <p:sldId id="395" r:id="rId7"/>
    <p:sldId id="394" r:id="rId8"/>
    <p:sldId id="433" r:id="rId9"/>
    <p:sldId id="434" r:id="rId10"/>
    <p:sldId id="436" r:id="rId11"/>
    <p:sldId id="374" r:id="rId12"/>
    <p:sldId id="415" r:id="rId13"/>
    <p:sldId id="398" r:id="rId14"/>
    <p:sldId id="416" r:id="rId15"/>
    <p:sldId id="407" r:id="rId16"/>
    <p:sldId id="408" r:id="rId17"/>
    <p:sldId id="414" r:id="rId18"/>
    <p:sldId id="409" r:id="rId19"/>
    <p:sldId id="418" r:id="rId20"/>
    <p:sldId id="411" r:id="rId21"/>
    <p:sldId id="412" r:id="rId22"/>
    <p:sldId id="404" r:id="rId23"/>
    <p:sldId id="438" r:id="rId24"/>
    <p:sldId id="439" r:id="rId25"/>
    <p:sldId id="401" r:id="rId26"/>
    <p:sldId id="403" r:id="rId27"/>
    <p:sldId id="437" r:id="rId28"/>
    <p:sldId id="405" r:id="rId29"/>
    <p:sldId id="399" r:id="rId30"/>
    <p:sldId id="44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68" autoAdjust="0"/>
  </p:normalViewPr>
  <p:slideViewPr>
    <p:cSldViewPr snapToGrid="0">
      <p:cViewPr varScale="1">
        <p:scale>
          <a:sx n="72" d="100"/>
          <a:sy n="72" d="100"/>
        </p:scale>
        <p:origin x="104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tx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tx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2_2" csCatId="accent2" phldr="1"/>
      <dgm:spPr/>
    </dgm:pt>
    <dgm:pt modelId="{E055BE64-3158-4FE8-ACFE-66914F4DB0E4}">
      <dgm:prSet phldrT="[Text]" custT="1"/>
      <dgm:spPr/>
      <dgm:t>
        <a:bodyPr/>
        <a:lstStyle/>
        <a:p>
          <a:r>
            <a:rPr lang="en-SG" sz="1800" b="0">
              <a:solidFill>
                <a:schemeClr val="tx1"/>
              </a:solidFill>
            </a:rPr>
            <a:t>pd.read_csv()</a:t>
          </a:r>
          <a:endParaRPr lang="en-SG" sz="1800" b="0" dirty="0">
            <a:solidFill>
              <a:schemeClr val="tx1"/>
            </a:solidFill>
          </a:endParaRPr>
        </a:p>
      </dgm:t>
    </dgm:pt>
    <dgm:pt modelId="{4A375C3F-BACB-421C-A115-7A4DF6C55A43}" type="parTrans" cxnId="{018111F9-EE95-4597-BD41-368D92439814}">
      <dgm:prSet/>
      <dgm:spPr/>
      <dgm:t>
        <a:bodyPr/>
        <a:lstStyle/>
        <a:p>
          <a:endParaRPr lang="en-SG" sz="3200" b="0">
            <a:solidFill>
              <a:schemeClr val="tx1"/>
            </a:solidFill>
          </a:endParaRPr>
        </a:p>
      </dgm:t>
    </dgm:pt>
    <dgm:pt modelId="{89292855-E7AD-4B34-A8F4-84DE76D98934}" type="sibTrans" cxnId="{018111F9-EE95-4597-BD41-368D92439814}">
      <dgm:prSet custT="1"/>
      <dgm:spPr/>
      <dgm:t>
        <a:bodyPr/>
        <a:lstStyle/>
        <a:p>
          <a:endParaRPr lang="en-SG" sz="1200" b="0">
            <a:solidFill>
              <a:schemeClr val="tx1"/>
            </a:solidFill>
          </a:endParaRPr>
        </a:p>
      </dgm:t>
    </dgm:pt>
    <dgm:pt modelId="{CEC953CB-F69B-4557-B5B4-77EDA930AD89}">
      <dgm:prSet phldrT="[Text]" custT="1"/>
      <dgm:spPr/>
      <dgm:t>
        <a:bodyPr/>
        <a:lstStyle/>
        <a:p>
          <a:r>
            <a:rPr lang="en-US" sz="1800" b="0" i="0">
              <a:solidFill>
                <a:schemeClr val="tx1"/>
              </a:solidFill>
            </a:rPr>
            <a:t>sklearn.model_selection.train_test_split()</a:t>
          </a:r>
          <a:endParaRPr lang="en-SG" sz="1800" b="0" dirty="0">
            <a:solidFill>
              <a:schemeClr val="tx1"/>
            </a:solidFill>
          </a:endParaRPr>
        </a:p>
      </dgm:t>
    </dgm:pt>
    <dgm:pt modelId="{C78034D3-172F-4D6B-BA50-AEC7087BB42A}" type="parTrans" cxnId="{213890D4-68C4-4E06-86E9-429B4C60773D}">
      <dgm:prSet/>
      <dgm:spPr/>
      <dgm:t>
        <a:bodyPr/>
        <a:lstStyle/>
        <a:p>
          <a:endParaRPr lang="en-SG" sz="3200" b="0">
            <a:solidFill>
              <a:schemeClr val="tx1"/>
            </a:solidFill>
          </a:endParaRPr>
        </a:p>
      </dgm:t>
    </dgm:pt>
    <dgm:pt modelId="{62FD9AC1-0997-4318-8C1A-EDA9DE597075}" type="sibTrans" cxnId="{213890D4-68C4-4E06-86E9-429B4C60773D}">
      <dgm:prSet custT="1"/>
      <dgm:spPr/>
      <dgm:t>
        <a:bodyPr/>
        <a:lstStyle/>
        <a:p>
          <a:endParaRPr lang="en-SG" sz="1200" b="0">
            <a:solidFill>
              <a:schemeClr val="tx1"/>
            </a:solidFill>
          </a:endParaRPr>
        </a:p>
      </dgm:t>
    </dgm:pt>
    <dgm:pt modelId="{C839B40A-F8E1-4668-BD67-CF109AD9A8A2}">
      <dgm:prSet phldrT="[Text]" custT="1"/>
      <dgm:spPr/>
      <dgm:t>
        <a:bodyPr/>
        <a:lstStyle/>
        <a:p>
          <a:r>
            <a:rPr lang="en-SG" sz="1800" b="0">
              <a:solidFill>
                <a:schemeClr val="tx1"/>
              </a:solidFill>
            </a:rPr>
            <a:t>model.fit()</a:t>
          </a:r>
          <a:endParaRPr lang="en-SG" sz="1800" b="0" dirty="0">
            <a:solidFill>
              <a:schemeClr val="tx1"/>
            </a:solidFill>
          </a:endParaRPr>
        </a:p>
      </dgm:t>
    </dgm:pt>
    <dgm:pt modelId="{BF9C8266-3A83-4C3C-9C92-AA78AE2AE8B1}" type="parTrans" cxnId="{E66FF346-F326-4F19-A3E7-10631E429260}">
      <dgm:prSet/>
      <dgm:spPr/>
      <dgm:t>
        <a:bodyPr/>
        <a:lstStyle/>
        <a:p>
          <a:endParaRPr lang="en-SG" sz="3200" b="0">
            <a:solidFill>
              <a:schemeClr val="tx1"/>
            </a:solidFill>
          </a:endParaRPr>
        </a:p>
      </dgm:t>
    </dgm:pt>
    <dgm:pt modelId="{83BE1E90-523E-4D23-9B43-B88DE5B53BA5}" type="sibTrans" cxnId="{E66FF346-F326-4F19-A3E7-10631E429260}">
      <dgm:prSet custT="1"/>
      <dgm:spPr/>
      <dgm:t>
        <a:bodyPr/>
        <a:lstStyle/>
        <a:p>
          <a:endParaRPr lang="en-SG" sz="1200" b="0">
            <a:solidFill>
              <a:schemeClr val="tx1"/>
            </a:solidFill>
          </a:endParaRPr>
        </a:p>
      </dgm:t>
    </dgm:pt>
    <dgm:pt modelId="{D5804D63-33AF-47C5-AD69-0CE282F0F10F}">
      <dgm:prSet phldrT="[Text]" custT="1"/>
      <dgm:spPr/>
      <dgm:t>
        <a:bodyPr/>
        <a:lstStyle/>
        <a:p>
          <a:r>
            <a:rPr lang="en-SG" sz="1800" b="0" dirty="0" err="1">
              <a:solidFill>
                <a:schemeClr val="tx1"/>
              </a:solidFill>
            </a:rPr>
            <a:t>model.predict</a:t>
          </a:r>
          <a:r>
            <a:rPr lang="en-SG" sz="1800" b="0" dirty="0">
              <a:solidFill>
                <a:schemeClr val="tx1"/>
              </a:solidFill>
            </a:rPr>
            <a:t>()</a:t>
          </a:r>
        </a:p>
      </dgm:t>
    </dgm:pt>
    <dgm:pt modelId="{8CD240CA-242E-40B7-B282-4529B1D888D8}" type="parTrans" cxnId="{1E36EF96-C4F1-4E90-80A5-EB614F0CD215}">
      <dgm:prSet/>
      <dgm:spPr/>
      <dgm:t>
        <a:bodyPr/>
        <a:lstStyle/>
        <a:p>
          <a:endParaRPr lang="en-SG" sz="3200" b="0">
            <a:solidFill>
              <a:schemeClr val="tx1"/>
            </a:solidFill>
          </a:endParaRPr>
        </a:p>
      </dgm:t>
    </dgm:pt>
    <dgm:pt modelId="{F5549FCD-808D-4C28-A540-DE8897C9F667}" type="sibTrans" cxnId="{1E36EF96-C4F1-4E90-80A5-EB614F0CD215}">
      <dgm:prSet/>
      <dgm:spPr/>
      <dgm:t>
        <a:bodyPr/>
        <a:lstStyle/>
        <a:p>
          <a:endParaRPr lang="en-SG" sz="3200" b="0">
            <a:solidFill>
              <a:schemeClr val="tx1"/>
            </a:solidFill>
          </a:endParaRPr>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172209" y="3741"/>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pd.read_csv()</a:t>
          </a:r>
          <a:endParaRPr lang="en-SG" sz="1800" b="0" kern="1200" dirty="0">
            <a:solidFill>
              <a:schemeClr val="tx1"/>
            </a:solidFill>
          </a:endParaRPr>
        </a:p>
      </dsp:txBody>
      <dsp:txXfrm>
        <a:off x="192579" y="24111"/>
        <a:ext cx="2741217" cy="654749"/>
      </dsp:txXfrm>
    </dsp:sp>
    <dsp:sp modelId="{01AB9DDB-E556-4978-8D38-65DCD10DC14A}">
      <dsp:nvSpPr>
        <dsp:cNvPr id="0" name=""/>
        <dsp:cNvSpPr/>
      </dsp:nvSpPr>
      <dsp:spPr>
        <a:xfrm rot="5400000">
          <a:off x="1432784" y="716617"/>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742698"/>
        <a:ext cx="187782" cy="182566"/>
      </dsp:txXfrm>
    </dsp:sp>
    <dsp:sp modelId="{4024CC11-AA76-44F6-A84C-2457692F355F}">
      <dsp:nvSpPr>
        <dsp:cNvPr id="0" name=""/>
        <dsp:cNvSpPr/>
      </dsp:nvSpPr>
      <dsp:spPr>
        <a:xfrm>
          <a:off x="172209" y="1046974"/>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sklearn.model_selection.train_test_split()</a:t>
          </a:r>
          <a:endParaRPr lang="en-SG" sz="1800" b="0" kern="1200" dirty="0">
            <a:solidFill>
              <a:schemeClr val="tx1"/>
            </a:solidFill>
          </a:endParaRPr>
        </a:p>
      </dsp:txBody>
      <dsp:txXfrm>
        <a:off x="192579" y="1067344"/>
        <a:ext cx="2741217" cy="654749"/>
      </dsp:txXfrm>
    </dsp:sp>
    <dsp:sp modelId="{6B395E93-7E29-46F8-A926-B0DD0E573C13}">
      <dsp:nvSpPr>
        <dsp:cNvPr id="0" name=""/>
        <dsp:cNvSpPr/>
      </dsp:nvSpPr>
      <dsp:spPr>
        <a:xfrm rot="5400000">
          <a:off x="1432784" y="1759851"/>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1785932"/>
        <a:ext cx="187782" cy="182566"/>
      </dsp:txXfrm>
    </dsp:sp>
    <dsp:sp modelId="{16501DB5-C3B8-431A-82C8-6EF0E4834FDA}">
      <dsp:nvSpPr>
        <dsp:cNvPr id="0" name=""/>
        <dsp:cNvSpPr/>
      </dsp:nvSpPr>
      <dsp:spPr>
        <a:xfrm>
          <a:off x="172209" y="2090208"/>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model.fit()</a:t>
          </a:r>
          <a:endParaRPr lang="en-SG" sz="1800" b="0" kern="1200" dirty="0">
            <a:solidFill>
              <a:schemeClr val="tx1"/>
            </a:solidFill>
          </a:endParaRPr>
        </a:p>
      </dsp:txBody>
      <dsp:txXfrm>
        <a:off x="192579" y="2110578"/>
        <a:ext cx="2741217" cy="654749"/>
      </dsp:txXfrm>
    </dsp:sp>
    <dsp:sp modelId="{E501024C-3BC7-4D07-BE63-05F6C3364CA6}">
      <dsp:nvSpPr>
        <dsp:cNvPr id="0" name=""/>
        <dsp:cNvSpPr/>
      </dsp:nvSpPr>
      <dsp:spPr>
        <a:xfrm rot="5400000">
          <a:off x="1432784" y="2803085"/>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2829166"/>
        <a:ext cx="187782" cy="182566"/>
      </dsp:txXfrm>
    </dsp:sp>
    <dsp:sp modelId="{C3B56102-0117-4AC3-9210-80C2555A10E3}">
      <dsp:nvSpPr>
        <dsp:cNvPr id="0" name=""/>
        <dsp:cNvSpPr/>
      </dsp:nvSpPr>
      <dsp:spPr>
        <a:xfrm>
          <a:off x="172209" y="3133442"/>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dirty="0" err="1">
              <a:solidFill>
                <a:schemeClr val="tx1"/>
              </a:solidFill>
            </a:rPr>
            <a:t>model.predict</a:t>
          </a:r>
          <a:r>
            <a:rPr lang="en-SG" sz="1800" b="0" kern="1200" dirty="0">
              <a:solidFill>
                <a:schemeClr val="tx1"/>
              </a:solidFill>
            </a:rPr>
            <a:t>()</a:t>
          </a:r>
        </a:p>
      </dsp:txBody>
      <dsp:txXfrm>
        <a:off x="192579" y="3153812"/>
        <a:ext cx="2741217" cy="654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Before go into Machine Learning, we learn on the terminology first. </a:t>
            </a:r>
          </a:p>
        </p:txBody>
      </p:sp>
    </p:spTree>
    <p:extLst>
      <p:ext uri="{BB962C8B-B14F-4D97-AF65-F5344CB8AC3E}">
        <p14:creationId xmlns:p14="http://schemas.microsoft.com/office/powerpoint/2010/main" val="420385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Before go into Machine Learning, we learn on the terminology first. </a:t>
            </a:r>
          </a:p>
        </p:txBody>
      </p:sp>
    </p:spTree>
    <p:extLst>
      <p:ext uri="{BB962C8B-B14F-4D97-AF65-F5344CB8AC3E}">
        <p14:creationId xmlns:p14="http://schemas.microsoft.com/office/powerpoint/2010/main" val="115957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12/9/2022</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7998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9" r:id="rId2"/>
    <p:sldLayoutId id="2147483672" r:id="rId3"/>
    <p:sldLayoutId id="214748367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hyperlink" Target="https://shiernee.com/" TargetMode="External"/><Relationship Id="rId4" Type="http://schemas.openxmlformats.org/officeDocument/2006/relationships/hyperlink" Target="mailto:sawsn@um.edu.m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machinelearningmastery.com/machine-learning-in-python-step-by-step/" TargetMode="Externa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hyperlink" Target="https://machinelearningmastery.com/save-load-machine-learning-models-python-scikit-learn/" TargetMode="External"/><Relationship Id="rId5" Type="http://schemas.openxmlformats.org/officeDocument/2006/relationships/hyperlink" Target="https://towardsdatascience.com/machine-learning-classifiers-a5cc4e1b0623" TargetMode="External"/><Relationship Id="rId4" Type="http://schemas.openxmlformats.org/officeDocument/2006/relationships/hyperlink" Target="https://machinelearningmastery.com/types-of-classification-in-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1667509" y="2809494"/>
            <a:ext cx="5962061" cy="457520"/>
          </a:xfrm>
        </p:spPr>
        <p:txBody>
          <a:bodyPr>
            <a:normAutofit lnSpcReduction="10000"/>
          </a:bodyPr>
          <a:lstStyle/>
          <a:p>
            <a:r>
              <a:rPr lang="en-US" sz="2100" b="1" dirty="0">
                <a:latin typeface="Arial" panose="020B0604020202020204" pitchFamily="34" charset="0"/>
                <a:cs typeface="Arial" panose="020B0604020202020204" pitchFamily="34" charset="0"/>
              </a:rPr>
              <a:t>Shier Nee Saw, PhD</a:t>
            </a:r>
            <a:endParaRPr lang="en-US" sz="21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440737" y="1406594"/>
            <a:ext cx="66194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3300" b="1" dirty="0">
                <a:latin typeface="Arial" panose="020B0604020202020204" pitchFamily="34" charset="0"/>
                <a:cs typeface="Arial" panose="020B0604020202020204" pitchFamily="34" charset="0"/>
              </a:rPr>
              <a:t>Introduction to Artificial Intelligence – Day 1</a:t>
            </a:r>
          </a:p>
        </p:txBody>
      </p:sp>
      <p:sp>
        <p:nvSpPr>
          <p:cNvPr id="7" name="Rectangle 6">
            <a:extLst>
              <a:ext uri="{FF2B5EF4-FFF2-40B4-BE49-F238E27FC236}">
                <a16:creationId xmlns:a16="http://schemas.microsoft.com/office/drawing/2014/main" id="{F621404C-6677-4907-BD6F-4125FDFF1088}"/>
              </a:ext>
            </a:extLst>
          </p:cNvPr>
          <p:cNvSpPr/>
          <p:nvPr/>
        </p:nvSpPr>
        <p:spPr>
          <a:xfrm>
            <a:off x="1302728" y="3297360"/>
            <a:ext cx="6619455" cy="972895"/>
          </a:xfrm>
          <a:prstGeom prst="rect">
            <a:avLst/>
          </a:prstGeom>
        </p:spPr>
        <p:txBody>
          <a:bodyPr wrap="square" numCol="1" spcCol="548640">
            <a:spAutoFit/>
          </a:bodyPr>
          <a:lstStyle/>
          <a:p>
            <a:pPr algn="ctr">
              <a:lnSpc>
                <a:spcPct val="150000"/>
              </a:lnSpc>
            </a:pPr>
            <a:r>
              <a:rPr lang="en-US" sz="1500" b="1" i="1" dirty="0">
                <a:latin typeface="Arial" panose="020B0604020202020204" pitchFamily="34" charset="0"/>
                <a:cs typeface="Arial" panose="020B0604020202020204" pitchFamily="34" charset="0"/>
              </a:rPr>
              <a:t>Department of Artificial Intelligence, </a:t>
            </a:r>
          </a:p>
          <a:p>
            <a:pPr algn="ctr"/>
            <a:r>
              <a:rPr lang="en-US" sz="15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1500" b="1" i="1" dirty="0" err="1">
                <a:latin typeface="Arial" panose="020B0604020202020204" pitchFamily="34" charset="0"/>
                <a:cs typeface="Arial" panose="020B0604020202020204" pitchFamily="34" charset="0"/>
              </a:rPr>
              <a:t>Universiti</a:t>
            </a:r>
            <a:r>
              <a:rPr lang="en-US" sz="1500" b="1" i="1" dirty="0">
                <a:latin typeface="Arial" panose="020B0604020202020204" pitchFamily="34" charset="0"/>
                <a:cs typeface="Arial" panose="020B0604020202020204" pitchFamily="34" charset="0"/>
              </a:rPr>
              <a:t> Malaya</a:t>
            </a:r>
          </a:p>
        </p:txBody>
      </p:sp>
      <p:pic>
        <p:nvPicPr>
          <p:cNvPr id="10" name="Picture 9">
            <a:extLst>
              <a:ext uri="{FF2B5EF4-FFF2-40B4-BE49-F238E27FC236}">
                <a16:creationId xmlns:a16="http://schemas.microsoft.com/office/drawing/2014/main" id="{F97971E6-682E-4738-9112-701E21C1F043}"/>
              </a:ext>
            </a:extLst>
          </p:cNvPr>
          <p:cNvPicPr>
            <a:picLocks noChangeAspect="1"/>
          </p:cNvPicPr>
          <p:nvPr/>
        </p:nvPicPr>
        <p:blipFill>
          <a:blip r:embed="rId2" cstate="print"/>
          <a:stretch>
            <a:fillRect/>
          </a:stretch>
        </p:blipFill>
        <p:spPr>
          <a:xfrm>
            <a:off x="1678577" y="34658"/>
            <a:ext cx="5786846" cy="967258"/>
          </a:xfrm>
          <a:prstGeom prst="rect">
            <a:avLst/>
          </a:prstGeom>
          <a:ln>
            <a:solidFill>
              <a:schemeClr val="tx1"/>
            </a:solidFill>
          </a:ln>
        </p:spPr>
      </p:pic>
      <p:pic>
        <p:nvPicPr>
          <p:cNvPr id="11" name="Picture 10">
            <a:extLst>
              <a:ext uri="{FF2B5EF4-FFF2-40B4-BE49-F238E27FC236}">
                <a16:creationId xmlns:a16="http://schemas.microsoft.com/office/drawing/2014/main" id="{85B54928-8AAF-44B5-8712-23D434B4BF97}"/>
              </a:ext>
            </a:extLst>
          </p:cNvPr>
          <p:cNvPicPr>
            <a:picLocks noChangeAspect="1"/>
          </p:cNvPicPr>
          <p:nvPr/>
        </p:nvPicPr>
        <p:blipFill rotWithShape="1">
          <a:blip r:embed="rId3" cstate="print"/>
          <a:srcRect b="19781"/>
          <a:stretch/>
        </p:blipFill>
        <p:spPr>
          <a:xfrm>
            <a:off x="445621" y="1111690"/>
            <a:ext cx="931694" cy="956398"/>
          </a:xfrm>
          <a:prstGeom prst="rect">
            <a:avLst/>
          </a:prstGeom>
        </p:spPr>
      </p:pic>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377315" y="4312113"/>
            <a:ext cx="6619455" cy="742063"/>
          </a:xfrm>
          <a:prstGeom prst="rect">
            <a:avLst/>
          </a:prstGeom>
        </p:spPr>
        <p:txBody>
          <a:bodyPr wrap="square" numCol="1" spcCol="548640">
            <a:spAutoFit/>
          </a:bodyPr>
          <a:lstStyle/>
          <a:p>
            <a:pPr algn="ctr">
              <a:lnSpc>
                <a:spcPct val="150000"/>
              </a:lnSpc>
            </a:pPr>
            <a:r>
              <a:rPr lang="en-US" sz="1500" dirty="0">
                <a:latin typeface="arial" panose="020B0604020202020204" pitchFamily="34" charset="0"/>
                <a:hlinkClick r:id="rId4"/>
              </a:rPr>
              <a:t>sawsn@um.edu.my</a:t>
            </a:r>
            <a:endParaRPr lang="en-US" sz="1500" dirty="0">
              <a:latin typeface="arial" panose="020B0604020202020204" pitchFamily="34" charset="0"/>
            </a:endParaRPr>
          </a:p>
          <a:p>
            <a:pPr algn="ctr">
              <a:lnSpc>
                <a:spcPct val="150000"/>
              </a:lnSpc>
            </a:pPr>
            <a:r>
              <a:rPr lang="en-US" sz="1500" dirty="0">
                <a:latin typeface="arial" panose="020B0604020202020204" pitchFamily="34" charset="0"/>
                <a:cs typeface="Arial" panose="020B0604020202020204" pitchFamily="34" charset="0"/>
                <a:hlinkClick r:id="rId5"/>
              </a:rPr>
              <a:t>https://shiernee.com</a:t>
            </a:r>
            <a:r>
              <a:rPr lang="en-US" sz="1500" dirty="0">
                <a:latin typeface="arial" panose="020B0604020202020204" pitchFamily="34" charset="0"/>
                <a:cs typeface="Arial" panose="020B0604020202020204" pitchFamily="34" charset="0"/>
              </a:rPr>
              <a:t> </a:t>
            </a:r>
            <a:endParaRPr lang="en-US" sz="1500" b="1"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79B195-2DDF-8D38-F345-F7F884201247}"/>
              </a:ext>
            </a:extLst>
          </p:cNvPr>
          <p:cNvPicPr>
            <a:picLocks noChangeAspect="1"/>
          </p:cNvPicPr>
          <p:nvPr/>
        </p:nvPicPr>
        <p:blipFill>
          <a:blip r:embed="rId6"/>
          <a:stretch>
            <a:fillRect/>
          </a:stretch>
        </p:blipFill>
        <p:spPr>
          <a:xfrm>
            <a:off x="0" y="34658"/>
            <a:ext cx="1748056" cy="967258"/>
          </a:xfrm>
          <a:prstGeom prst="rect">
            <a:avLst/>
          </a:prstGeom>
        </p:spPr>
      </p:pic>
      <p:pic>
        <p:nvPicPr>
          <p:cNvPr id="8" name="Picture 7">
            <a:extLst>
              <a:ext uri="{FF2B5EF4-FFF2-40B4-BE49-F238E27FC236}">
                <a16:creationId xmlns:a16="http://schemas.microsoft.com/office/drawing/2014/main" id="{E6426231-B227-D87F-83D9-8BCA50ED2494}"/>
              </a:ext>
            </a:extLst>
          </p:cNvPr>
          <p:cNvPicPr>
            <a:picLocks noChangeAspect="1"/>
          </p:cNvPicPr>
          <p:nvPr/>
        </p:nvPicPr>
        <p:blipFill>
          <a:blip r:embed="rId7"/>
          <a:stretch>
            <a:fillRect/>
          </a:stretch>
        </p:blipFill>
        <p:spPr>
          <a:xfrm>
            <a:off x="7560060" y="211201"/>
            <a:ext cx="1523579" cy="543149"/>
          </a:xfrm>
          <a:prstGeom prst="rect">
            <a:avLst/>
          </a:prstGeom>
        </p:spPr>
      </p:pic>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10</a:t>
            </a:fld>
            <a:endParaRPr lang="en-SG"/>
          </a:p>
        </p:txBody>
      </p:sp>
      <p:pic>
        <p:nvPicPr>
          <p:cNvPr id="10" name="Picture 9">
            <a:extLst>
              <a:ext uri="{FF2B5EF4-FFF2-40B4-BE49-F238E27FC236}">
                <a16:creationId xmlns:a16="http://schemas.microsoft.com/office/drawing/2014/main" id="{2EE7A96E-E604-FDC0-F16A-D8C59F5B4C99}"/>
              </a:ext>
            </a:extLst>
          </p:cNvPr>
          <p:cNvPicPr>
            <a:picLocks noChangeAspect="1"/>
          </p:cNvPicPr>
          <p:nvPr/>
        </p:nvPicPr>
        <p:blipFill rotWithShape="1">
          <a:blip r:embed="rId4"/>
          <a:srcRect t="52304" b="-4405"/>
          <a:stretch/>
        </p:blipFill>
        <p:spPr>
          <a:xfrm>
            <a:off x="456384" y="1208490"/>
            <a:ext cx="4730387" cy="1987556"/>
          </a:xfrm>
          <a:prstGeom prst="rect">
            <a:avLst/>
          </a:prstGeom>
        </p:spPr>
      </p:pic>
      <p:sp>
        <p:nvSpPr>
          <p:cNvPr id="12" name="TextBox 11">
            <a:extLst>
              <a:ext uri="{FF2B5EF4-FFF2-40B4-BE49-F238E27FC236}">
                <a16:creationId xmlns:a16="http://schemas.microsoft.com/office/drawing/2014/main" id="{F0272EB1-3F97-51C2-F8B6-2E7794D46DCC}"/>
              </a:ext>
            </a:extLst>
          </p:cNvPr>
          <p:cNvSpPr txBox="1"/>
          <p:nvPr/>
        </p:nvSpPr>
        <p:spPr>
          <a:xfrm>
            <a:off x="34019" y="4897278"/>
            <a:ext cx="4572000" cy="246221"/>
          </a:xfrm>
          <a:prstGeom prst="rect">
            <a:avLst/>
          </a:prstGeom>
          <a:noFill/>
        </p:spPr>
        <p:txBody>
          <a:bodyPr wrap="square">
            <a:spAutoFit/>
          </a:bodyPr>
          <a:lstStyle/>
          <a:p>
            <a:r>
              <a:rPr lang="en-SG" sz="1000" dirty="0"/>
              <a:t>https://www.springboard.com/blog/data-science/regression-vs-classification/</a:t>
            </a:r>
          </a:p>
        </p:txBody>
      </p:sp>
      <p:sp>
        <p:nvSpPr>
          <p:cNvPr id="94" name="TextBox 93">
            <a:extLst>
              <a:ext uri="{FF2B5EF4-FFF2-40B4-BE49-F238E27FC236}">
                <a16:creationId xmlns:a16="http://schemas.microsoft.com/office/drawing/2014/main" id="{D43C0E06-AC6B-4D3C-B2CE-2D381149491D}"/>
              </a:ext>
            </a:extLst>
          </p:cNvPr>
          <p:cNvSpPr txBox="1"/>
          <p:nvPr/>
        </p:nvSpPr>
        <p:spPr>
          <a:xfrm>
            <a:off x="696687" y="3524299"/>
            <a:ext cx="7818664" cy="738664"/>
          </a:xfrm>
          <a:prstGeom prst="rect">
            <a:avLst/>
          </a:prstGeom>
          <a:noFill/>
        </p:spPr>
        <p:txBody>
          <a:bodyPr wrap="square">
            <a:spAutoFit/>
          </a:bodyPr>
          <a:lstStyle/>
          <a:p>
            <a:pPr>
              <a:spcAft>
                <a:spcPts val="1200"/>
              </a:spcAft>
            </a:pPr>
            <a:r>
              <a:rPr lang="en-US" sz="2100" dirty="0"/>
              <a:t>Pause and think about some possible example on classification problem.</a:t>
            </a:r>
          </a:p>
        </p:txBody>
      </p:sp>
    </p:spTree>
    <p:extLst>
      <p:ext uri="{BB962C8B-B14F-4D97-AF65-F5344CB8AC3E}">
        <p14:creationId xmlns:p14="http://schemas.microsoft.com/office/powerpoint/2010/main" val="14650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11</a:t>
            </a:fld>
            <a:endParaRPr lang="en-SG"/>
          </a:p>
        </p:txBody>
      </p:sp>
      <p:sp>
        <p:nvSpPr>
          <p:cNvPr id="11" name="TextBox 10">
            <a:extLst>
              <a:ext uri="{FF2B5EF4-FFF2-40B4-BE49-F238E27FC236}">
                <a16:creationId xmlns:a16="http://schemas.microsoft.com/office/drawing/2014/main" id="{89C7F3E4-B3AA-5EEF-D9FA-15D581746F3B}"/>
              </a:ext>
            </a:extLst>
          </p:cNvPr>
          <p:cNvSpPr txBox="1"/>
          <p:nvPr/>
        </p:nvSpPr>
        <p:spPr>
          <a:xfrm>
            <a:off x="628649" y="1523282"/>
            <a:ext cx="8168109" cy="2015936"/>
          </a:xfrm>
          <a:prstGeom prst="rect">
            <a:avLst/>
          </a:prstGeom>
          <a:noFill/>
        </p:spPr>
        <p:txBody>
          <a:bodyPr wrap="square">
            <a:spAutoFit/>
          </a:bodyPr>
          <a:lstStyle/>
          <a:p>
            <a:pPr indent="-342900">
              <a:spcAft>
                <a:spcPts val="1200"/>
              </a:spcAft>
              <a:buFont typeface="Arial" panose="020B0604020202020204" pitchFamily="34" charset="0"/>
              <a:buChar char="•"/>
            </a:pPr>
            <a:r>
              <a:rPr lang="en-US" sz="2100" dirty="0"/>
              <a:t>Classification is used when the target attribute is a category </a:t>
            </a:r>
          </a:p>
          <a:p>
            <a:pPr indent="-342900">
              <a:spcAft>
                <a:spcPts val="1200"/>
              </a:spcAft>
              <a:buFont typeface="Arial" panose="020B0604020202020204" pitchFamily="34" charset="0"/>
              <a:buChar char="•"/>
            </a:pPr>
            <a:r>
              <a:rPr lang="en-US" sz="2100" dirty="0"/>
              <a:t>Model is built based on target attributes of historical data </a:t>
            </a:r>
          </a:p>
          <a:p>
            <a:pPr marL="342900" indent="-342900">
              <a:spcAft>
                <a:spcPts val="1200"/>
              </a:spcAft>
              <a:buFont typeface="Arial" panose="020B0604020202020204" pitchFamily="34" charset="0"/>
              <a:buChar char="•"/>
            </a:pPr>
            <a:r>
              <a:rPr lang="en-US" sz="2100" dirty="0"/>
              <a:t>Examples:</a:t>
            </a:r>
            <a:br>
              <a:rPr lang="en-US" sz="2100" dirty="0"/>
            </a:br>
            <a:r>
              <a:rPr lang="en-US" sz="2100" dirty="0"/>
              <a:t>– Predicting churn</a:t>
            </a:r>
            <a:br>
              <a:rPr lang="en-US" sz="2100" dirty="0"/>
            </a:br>
            <a:r>
              <a:rPr lang="en-US" sz="2100" dirty="0"/>
              <a:t>– Predicting write-off </a:t>
            </a:r>
          </a:p>
        </p:txBody>
      </p:sp>
    </p:spTree>
    <p:extLst>
      <p:ext uri="{BB962C8B-B14F-4D97-AF65-F5344CB8AC3E}">
        <p14:creationId xmlns:p14="http://schemas.microsoft.com/office/powerpoint/2010/main" val="11369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12</a:t>
            </a:fld>
            <a:endParaRPr lang="en-SG"/>
          </a:p>
        </p:txBody>
      </p:sp>
      <p:pic>
        <p:nvPicPr>
          <p:cNvPr id="3" name="Picture 2">
            <a:extLst>
              <a:ext uri="{FF2B5EF4-FFF2-40B4-BE49-F238E27FC236}">
                <a16:creationId xmlns:a16="http://schemas.microsoft.com/office/drawing/2014/main" id="{CD4C1C0F-EDBF-C448-2838-22CC3528053C}"/>
              </a:ext>
            </a:extLst>
          </p:cNvPr>
          <p:cNvPicPr>
            <a:picLocks noChangeAspect="1"/>
          </p:cNvPicPr>
          <p:nvPr/>
        </p:nvPicPr>
        <p:blipFill>
          <a:blip r:embed="rId3"/>
          <a:stretch>
            <a:fillRect/>
          </a:stretch>
        </p:blipFill>
        <p:spPr>
          <a:xfrm>
            <a:off x="227197" y="1287902"/>
            <a:ext cx="8916803" cy="3616311"/>
          </a:xfrm>
          <a:prstGeom prst="rect">
            <a:avLst/>
          </a:prstGeom>
        </p:spPr>
      </p:pic>
    </p:spTree>
    <p:extLst>
      <p:ext uri="{BB962C8B-B14F-4D97-AF65-F5344CB8AC3E}">
        <p14:creationId xmlns:p14="http://schemas.microsoft.com/office/powerpoint/2010/main" val="52638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52304" b="-4405"/>
          <a:stretch/>
        </p:blipFill>
        <p:spPr>
          <a:xfrm>
            <a:off x="2175190" y="1167677"/>
            <a:ext cx="3088602" cy="1297731"/>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321674378"/>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13</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034931476"/>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649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52304" b="-4405"/>
          <a:stretch/>
        </p:blipFill>
        <p:spPr>
          <a:xfrm>
            <a:off x="2175190" y="1167677"/>
            <a:ext cx="2876206" cy="1208489"/>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165300359"/>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14</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730143924"/>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Rounded Corners 2">
            <a:extLst>
              <a:ext uri="{FF2B5EF4-FFF2-40B4-BE49-F238E27FC236}">
                <a16:creationId xmlns:a16="http://schemas.microsoft.com/office/drawing/2014/main" id="{901A5DA8-5BEE-A236-E1F3-4FB246FD34FC}"/>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D528CCE5-C85B-F86A-C235-95CDB8BB4236}"/>
              </a:ext>
            </a:extLst>
          </p:cNvPr>
          <p:cNvSpPr/>
          <p:nvPr/>
        </p:nvSpPr>
        <p:spPr>
          <a:xfrm>
            <a:off x="2663300" y="4136374"/>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665AB35E-F208-22DC-DFE6-CC9921797F01}"/>
              </a:ext>
            </a:extLst>
          </p:cNvPr>
          <p:cNvSpPr txBox="1"/>
          <p:nvPr/>
        </p:nvSpPr>
        <p:spPr>
          <a:xfrm>
            <a:off x="2557702" y="3022676"/>
            <a:ext cx="1203767" cy="584775"/>
          </a:xfrm>
          <a:prstGeom prst="rect">
            <a:avLst/>
          </a:prstGeom>
          <a:noFill/>
        </p:spPr>
        <p:txBody>
          <a:bodyPr wrap="square" rtlCol="0">
            <a:spAutoFit/>
          </a:bodyPr>
          <a:lstStyle/>
          <a:p>
            <a:r>
              <a:rPr lang="en-SG" sz="1600" dirty="0"/>
              <a:t>70% </a:t>
            </a:r>
          </a:p>
          <a:p>
            <a:r>
              <a:rPr lang="en-SG" sz="1600" dirty="0"/>
              <a:t>Training</a:t>
            </a:r>
          </a:p>
        </p:txBody>
      </p:sp>
      <p:sp>
        <p:nvSpPr>
          <p:cNvPr id="13" name="TextBox 12">
            <a:extLst>
              <a:ext uri="{FF2B5EF4-FFF2-40B4-BE49-F238E27FC236}">
                <a16:creationId xmlns:a16="http://schemas.microsoft.com/office/drawing/2014/main" id="{36409AC6-9F93-C684-F443-BEBA2EE6C857}"/>
              </a:ext>
            </a:extLst>
          </p:cNvPr>
          <p:cNvSpPr txBox="1"/>
          <p:nvPr/>
        </p:nvSpPr>
        <p:spPr>
          <a:xfrm>
            <a:off x="2663301" y="4215531"/>
            <a:ext cx="1203767" cy="584775"/>
          </a:xfrm>
          <a:prstGeom prst="rect">
            <a:avLst/>
          </a:prstGeom>
          <a:noFill/>
        </p:spPr>
        <p:txBody>
          <a:bodyPr wrap="square" rtlCol="0">
            <a:spAutoFit/>
          </a:bodyPr>
          <a:lstStyle/>
          <a:p>
            <a:r>
              <a:rPr lang="en-SG" sz="1600" dirty="0"/>
              <a:t>30% </a:t>
            </a:r>
          </a:p>
          <a:p>
            <a:r>
              <a:rPr lang="en-SG" sz="1600" dirty="0"/>
              <a:t>Test</a:t>
            </a:r>
          </a:p>
        </p:txBody>
      </p:sp>
    </p:spTree>
    <p:extLst>
      <p:ext uri="{BB962C8B-B14F-4D97-AF65-F5344CB8AC3E}">
        <p14:creationId xmlns:p14="http://schemas.microsoft.com/office/powerpoint/2010/main" val="169563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15</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3701559172"/>
              </p:ext>
            </p:extLst>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3">
            <a:extLst>
              <a:ext uri="{FF2B5EF4-FFF2-40B4-BE49-F238E27FC236}">
                <a16:creationId xmlns:a16="http://schemas.microsoft.com/office/drawing/2014/main" id="{8A80AB3C-F80A-C357-0CC7-E3590F6F969B}"/>
              </a:ext>
            </a:extLst>
          </p:cNvPr>
          <p:cNvGraphicFramePr>
            <a:graphicFrameLocks noGrp="1"/>
          </p:cNvGraphicFramePr>
          <p:nvPr>
            <p:extLst>
              <p:ext uri="{D42A27DB-BD31-4B8C-83A1-F6EECF244321}">
                <p14:modId xmlns:p14="http://schemas.microsoft.com/office/powerpoint/2010/main" val="3737826306"/>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6" name="Rectangle: Rounded Corners 15">
            <a:extLst>
              <a:ext uri="{FF2B5EF4-FFF2-40B4-BE49-F238E27FC236}">
                <a16:creationId xmlns:a16="http://schemas.microsoft.com/office/drawing/2014/main" id="{26B59DF3-3947-7889-8CA4-C10F849D548A}"/>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CED00FB9-FB2C-E105-1F9A-77F20DEE6EBC}"/>
              </a:ext>
            </a:extLst>
          </p:cNvPr>
          <p:cNvSpPr txBox="1"/>
          <p:nvPr/>
        </p:nvSpPr>
        <p:spPr>
          <a:xfrm>
            <a:off x="2557702" y="3022676"/>
            <a:ext cx="1203767" cy="646331"/>
          </a:xfrm>
          <a:prstGeom prst="rect">
            <a:avLst/>
          </a:prstGeom>
          <a:noFill/>
        </p:spPr>
        <p:txBody>
          <a:bodyPr wrap="square" rtlCol="0">
            <a:spAutoFit/>
          </a:bodyPr>
          <a:lstStyle/>
          <a:p>
            <a:r>
              <a:rPr lang="en-SG" sz="1800" dirty="0"/>
              <a:t>70% </a:t>
            </a:r>
          </a:p>
          <a:p>
            <a:r>
              <a:rPr lang="en-SG" sz="1800" dirty="0"/>
              <a:t>Training</a:t>
            </a:r>
          </a:p>
        </p:txBody>
      </p:sp>
      <p:sp>
        <p:nvSpPr>
          <p:cNvPr id="25" name="TextBox 24">
            <a:extLst>
              <a:ext uri="{FF2B5EF4-FFF2-40B4-BE49-F238E27FC236}">
                <a16:creationId xmlns:a16="http://schemas.microsoft.com/office/drawing/2014/main" id="{3E8CB147-E660-3EC0-4548-1CD72585D699}"/>
              </a:ext>
            </a:extLst>
          </p:cNvPr>
          <p:cNvSpPr txBox="1"/>
          <p:nvPr/>
        </p:nvSpPr>
        <p:spPr>
          <a:xfrm>
            <a:off x="2557702" y="1400586"/>
            <a:ext cx="4838520" cy="369332"/>
          </a:xfrm>
          <a:prstGeom prst="rect">
            <a:avLst/>
          </a:prstGeom>
          <a:noFill/>
        </p:spPr>
        <p:txBody>
          <a:bodyPr wrap="square" rtlCol="0">
            <a:spAutoFit/>
          </a:bodyPr>
          <a:lstStyle/>
          <a:p>
            <a:r>
              <a:rPr lang="en-SG" sz="1800" dirty="0"/>
              <a:t>Use only training data to train the model</a:t>
            </a:r>
          </a:p>
        </p:txBody>
      </p:sp>
    </p:spTree>
    <p:extLst>
      <p:ext uri="{BB962C8B-B14F-4D97-AF65-F5344CB8AC3E}">
        <p14:creationId xmlns:p14="http://schemas.microsoft.com/office/powerpoint/2010/main" val="129402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16</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a:extLst>
              <a:ext uri="{FF2B5EF4-FFF2-40B4-BE49-F238E27FC236}">
                <a16:creationId xmlns:a16="http://schemas.microsoft.com/office/drawing/2014/main" id="{279C5E25-8BBF-01D0-2496-C64D242D57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957" t="23045" r="15605" b="4295"/>
          <a:stretch/>
        </p:blipFill>
        <p:spPr bwMode="auto">
          <a:xfrm>
            <a:off x="3088760" y="1406244"/>
            <a:ext cx="5486400" cy="37372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38B1B5-0A17-5668-02AF-5877217DB9BA}"/>
              </a:ext>
            </a:extLst>
          </p:cNvPr>
          <p:cNvSpPr txBox="1"/>
          <p:nvPr/>
        </p:nvSpPr>
        <p:spPr>
          <a:xfrm>
            <a:off x="2488254" y="1280757"/>
            <a:ext cx="4838520" cy="369332"/>
          </a:xfrm>
          <a:prstGeom prst="rect">
            <a:avLst/>
          </a:prstGeom>
          <a:noFill/>
        </p:spPr>
        <p:txBody>
          <a:bodyPr wrap="square" rtlCol="0">
            <a:spAutoFit/>
          </a:bodyPr>
          <a:lstStyle/>
          <a:p>
            <a:r>
              <a:rPr lang="en-SG" sz="1800" dirty="0"/>
              <a:t>Example of decision tree </a:t>
            </a:r>
          </a:p>
        </p:txBody>
      </p:sp>
    </p:spTree>
    <p:extLst>
      <p:ext uri="{BB962C8B-B14F-4D97-AF65-F5344CB8AC3E}">
        <p14:creationId xmlns:p14="http://schemas.microsoft.com/office/powerpoint/2010/main" val="38572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extLst>
              <p:ext uri="{D42A27DB-BD31-4B8C-83A1-F6EECF244321}">
                <p14:modId xmlns:p14="http://schemas.microsoft.com/office/powerpoint/2010/main" val="2936078559"/>
              </p:ext>
            </p:extLst>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extLst>
              <p:ext uri="{D42A27DB-BD31-4B8C-83A1-F6EECF244321}">
                <p14:modId xmlns:p14="http://schemas.microsoft.com/office/powerpoint/2010/main" val="2796889638"/>
              </p:ext>
            </p:extLst>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17</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557702" y="1400586"/>
            <a:ext cx="4838520" cy="369332"/>
          </a:xfrm>
          <a:prstGeom prst="rect">
            <a:avLst/>
          </a:prstGeom>
          <a:noFill/>
        </p:spPr>
        <p:txBody>
          <a:bodyPr wrap="square" rtlCol="0">
            <a:spAutoFit/>
          </a:bodyPr>
          <a:lstStyle/>
          <a:p>
            <a:r>
              <a:rPr lang="en-SG" sz="1800" dirty="0"/>
              <a:t>Use only testing data to evaluate the model</a:t>
            </a:r>
          </a:p>
        </p:txBody>
      </p:sp>
    </p:spTree>
    <p:extLst>
      <p:ext uri="{BB962C8B-B14F-4D97-AF65-F5344CB8AC3E}">
        <p14:creationId xmlns:p14="http://schemas.microsoft.com/office/powerpoint/2010/main" val="184770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18</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663300" y="1306635"/>
            <a:ext cx="5957648" cy="707886"/>
          </a:xfrm>
          <a:prstGeom prst="rect">
            <a:avLst/>
          </a:prstGeom>
          <a:noFill/>
        </p:spPr>
        <p:txBody>
          <a:bodyPr wrap="square" rtlCol="0">
            <a:spAutoFit/>
          </a:bodyPr>
          <a:lstStyle/>
          <a:p>
            <a:r>
              <a:rPr lang="en-SG" sz="2000" dirty="0"/>
              <a:t>A perfect model should predict all testing data correctly </a:t>
            </a:r>
            <a:r>
              <a:rPr lang="en-SG" sz="2000" dirty="0">
                <a:sym typeface="Wingdings" panose="05000000000000000000" pitchFamily="2" charset="2"/>
              </a:rPr>
              <a:t> </a:t>
            </a:r>
            <a:r>
              <a:rPr lang="en-SG" sz="2000" b="1" dirty="0">
                <a:solidFill>
                  <a:srgbClr val="FF0000"/>
                </a:solidFill>
                <a:sym typeface="Wingdings" panose="05000000000000000000" pitchFamily="2" charset="2"/>
              </a:rPr>
              <a:t>Accuracy</a:t>
            </a:r>
            <a:r>
              <a:rPr lang="en-SG" sz="2000" dirty="0">
                <a:sym typeface="Wingdings" panose="05000000000000000000" pitchFamily="2" charset="2"/>
              </a:rPr>
              <a:t> = 100%</a:t>
            </a:r>
            <a:r>
              <a:rPr lang="en-SG" sz="2000" dirty="0"/>
              <a:t> </a:t>
            </a:r>
          </a:p>
        </p:txBody>
      </p:sp>
    </p:spTree>
    <p:extLst>
      <p:ext uri="{BB962C8B-B14F-4D97-AF65-F5344CB8AC3E}">
        <p14:creationId xmlns:p14="http://schemas.microsoft.com/office/powerpoint/2010/main" val="84696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537F6D8-0977-D274-29BD-1B495ECA5755}"/>
              </a:ext>
            </a:extLst>
          </p:cNvPr>
          <p:cNvPicPr>
            <a:picLocks noChangeAspect="1"/>
          </p:cNvPicPr>
          <p:nvPr/>
        </p:nvPicPr>
        <p:blipFill>
          <a:blip r:embed="rId8"/>
          <a:stretch>
            <a:fillRect/>
          </a:stretch>
        </p:blipFill>
        <p:spPr>
          <a:xfrm>
            <a:off x="2285999" y="1671622"/>
            <a:ext cx="6707530" cy="3061790"/>
          </a:xfrm>
          <a:prstGeom prst="rect">
            <a:avLst/>
          </a:prstGeom>
        </p:spPr>
      </p:pic>
      <p:sp>
        <p:nvSpPr>
          <p:cNvPr id="2" name="TextBox 1">
            <a:extLst>
              <a:ext uri="{FF2B5EF4-FFF2-40B4-BE49-F238E27FC236}">
                <a16:creationId xmlns:a16="http://schemas.microsoft.com/office/drawing/2014/main" id="{DB313F66-6C8C-A009-3138-B60CF064AE80}"/>
              </a:ext>
            </a:extLst>
          </p:cNvPr>
          <p:cNvSpPr txBox="1"/>
          <p:nvPr/>
        </p:nvSpPr>
        <p:spPr>
          <a:xfrm>
            <a:off x="3835154" y="1297772"/>
            <a:ext cx="2636668" cy="369332"/>
          </a:xfrm>
          <a:prstGeom prst="rect">
            <a:avLst/>
          </a:prstGeom>
          <a:noFill/>
        </p:spPr>
        <p:txBody>
          <a:bodyPr wrap="square" rtlCol="0">
            <a:spAutoFit/>
          </a:bodyPr>
          <a:lstStyle/>
          <a:p>
            <a:pPr algn="ctr"/>
            <a:r>
              <a:rPr lang="en-SG" sz="1800" b="1" u="sng" dirty="0"/>
              <a:t>Confusion Matrix</a:t>
            </a:r>
          </a:p>
        </p:txBody>
      </p:sp>
    </p:spTree>
    <p:extLst>
      <p:ext uri="{BB962C8B-B14F-4D97-AF65-F5344CB8AC3E}">
        <p14:creationId xmlns:p14="http://schemas.microsoft.com/office/powerpoint/2010/main" val="120880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2</a:t>
            </a:fld>
            <a:endParaRPr lang="en-SG">
              <a:latin typeface="+mj-lt"/>
            </a:endParaRPr>
          </a:p>
        </p:txBody>
      </p:sp>
      <p:grpSp>
        <p:nvGrpSpPr>
          <p:cNvPr id="8" name="Group 7">
            <a:extLst>
              <a:ext uri="{FF2B5EF4-FFF2-40B4-BE49-F238E27FC236}">
                <a16:creationId xmlns:a16="http://schemas.microsoft.com/office/drawing/2014/main" id="{69EE4FFD-3900-BD43-BF41-9BED5A294178}"/>
              </a:ext>
            </a:extLst>
          </p:cNvPr>
          <p:cNvGrpSpPr/>
          <p:nvPr/>
        </p:nvGrpSpPr>
        <p:grpSpPr>
          <a:xfrm>
            <a:off x="628650" y="1311726"/>
            <a:ext cx="7994992" cy="3615958"/>
            <a:chOff x="1554480" y="1534583"/>
            <a:chExt cx="9424649" cy="4262560"/>
          </a:xfrm>
        </p:grpSpPr>
        <p:sp>
          <p:nvSpPr>
            <p:cNvPr id="10" name="Oval 9">
              <a:extLst>
                <a:ext uri="{FF2B5EF4-FFF2-40B4-BE49-F238E27FC236}">
                  <a16:creationId xmlns:a16="http://schemas.microsoft.com/office/drawing/2014/main" id="{C84EB7CF-C2EA-38C1-1A66-D110608F16FC}"/>
                </a:ext>
              </a:extLst>
            </p:cNvPr>
            <p:cNvSpPr/>
            <p:nvPr/>
          </p:nvSpPr>
          <p:spPr>
            <a:xfrm>
              <a:off x="1554480" y="1859280"/>
              <a:ext cx="3937863" cy="3937863"/>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2466770" y="2301524"/>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905671" y="1930400"/>
              <a:ext cx="1718649" cy="84894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99659" y="1534583"/>
              <a:ext cx="4279470" cy="943313"/>
            </a:xfrm>
            <a:prstGeom prst="rect">
              <a:avLst/>
            </a:prstGeom>
            <a:noFill/>
          </p:spPr>
          <p:txBody>
            <a:bodyPr wrap="square" rtlCol="0">
              <a:spAutoFit/>
            </a:bodyPr>
            <a:lstStyle/>
            <a:p>
              <a:r>
                <a:rPr lang="en-SG" b="1" dirty="0">
                  <a:solidFill>
                    <a:srgbClr val="094572"/>
                  </a:solidFill>
                  <a:latin typeface="+mj-lt"/>
                </a:rPr>
                <a:t>Artificial Intelligence</a:t>
              </a:r>
            </a:p>
            <a:p>
              <a:r>
                <a:rPr lang="en-SG" sz="1600"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743111" y="2677747"/>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17" name="Group 16">
            <a:extLst>
              <a:ext uri="{FF2B5EF4-FFF2-40B4-BE49-F238E27FC236}">
                <a16:creationId xmlns:a16="http://schemas.microsoft.com/office/drawing/2014/main" id="{CE82F02C-1639-77FF-8D02-1D3E1DFA103F}"/>
              </a:ext>
            </a:extLst>
          </p:cNvPr>
          <p:cNvGrpSpPr/>
          <p:nvPr/>
        </p:nvGrpSpPr>
        <p:grpSpPr>
          <a:xfrm>
            <a:off x="993841" y="2339779"/>
            <a:ext cx="7629801" cy="2610130"/>
            <a:chOff x="1984974" y="2742497"/>
            <a:chExt cx="8994155" cy="3076871"/>
          </a:xfrm>
        </p:grpSpPr>
        <p:sp>
          <p:nvSpPr>
            <p:cNvPr id="18" name="Oval 17">
              <a:extLst>
                <a:ext uri="{FF2B5EF4-FFF2-40B4-BE49-F238E27FC236}">
                  <a16:creationId xmlns:a16="http://schemas.microsoft.com/office/drawing/2014/main" id="{3DE5E681-A49A-BF95-2474-1F5E24A136FB}"/>
                </a:ext>
              </a:extLst>
            </p:cNvPr>
            <p:cNvSpPr/>
            <p:nvPr/>
          </p:nvSpPr>
          <p:spPr>
            <a:xfrm>
              <a:off x="1984974" y="2742497"/>
              <a:ext cx="3076871" cy="3076871"/>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2466769" y="3101027"/>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626899" y="3600383"/>
              <a:ext cx="2072760" cy="39527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99659" y="2983601"/>
              <a:ext cx="4279470" cy="1233563"/>
            </a:xfrm>
            <a:prstGeom prst="rect">
              <a:avLst/>
            </a:prstGeom>
            <a:noFill/>
          </p:spPr>
          <p:txBody>
            <a:bodyPr wrap="square" rtlCol="0">
              <a:spAutoFit/>
            </a:bodyPr>
            <a:lstStyle/>
            <a:p>
              <a:r>
                <a:rPr lang="en-SG" b="1" dirty="0">
                  <a:solidFill>
                    <a:srgbClr val="094572"/>
                  </a:solidFill>
                  <a:latin typeface="+mj-lt"/>
                </a:rPr>
                <a:t>Machine Learning</a:t>
              </a:r>
            </a:p>
            <a:p>
              <a:r>
                <a:rPr lang="en-SG" sz="1600" dirty="0">
                  <a:solidFill>
                    <a:srgbClr val="094572"/>
                  </a:solidFill>
                  <a:latin typeface="+mj-lt"/>
                </a:rPr>
                <a:t>Subset of AI technique which uses statistical methods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579894" y="383505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23" name="Group 22">
            <a:extLst>
              <a:ext uri="{FF2B5EF4-FFF2-40B4-BE49-F238E27FC236}">
                <a16:creationId xmlns:a16="http://schemas.microsoft.com/office/drawing/2014/main" id="{FB9B75EE-D549-D85F-EF18-655749C81648}"/>
              </a:ext>
            </a:extLst>
          </p:cNvPr>
          <p:cNvGrpSpPr/>
          <p:nvPr/>
        </p:nvGrpSpPr>
        <p:grpSpPr>
          <a:xfrm>
            <a:off x="1343047" y="3086062"/>
            <a:ext cx="7182968" cy="1852734"/>
            <a:chOff x="2414083" y="3624218"/>
            <a:chExt cx="8467419" cy="2184038"/>
          </a:xfrm>
        </p:grpSpPr>
        <p:sp>
          <p:nvSpPr>
            <p:cNvPr id="24" name="Oval 23">
              <a:extLst>
                <a:ext uri="{FF2B5EF4-FFF2-40B4-BE49-F238E27FC236}">
                  <a16:creationId xmlns:a16="http://schemas.microsoft.com/office/drawing/2014/main" id="{503B5283-E031-5DEF-534B-72686DBFDA1F}"/>
                </a:ext>
              </a:extLst>
            </p:cNvPr>
            <p:cNvSpPr/>
            <p:nvPr/>
          </p:nvSpPr>
          <p:spPr>
            <a:xfrm>
              <a:off x="2452711" y="3624218"/>
              <a:ext cx="2184038" cy="2184038"/>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2414083" y="4263685"/>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405933" y="4862616"/>
              <a:ext cx="2196098" cy="29575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602032" y="4541591"/>
              <a:ext cx="4279470" cy="1233563"/>
            </a:xfrm>
            <a:prstGeom prst="rect">
              <a:avLst/>
            </a:prstGeom>
            <a:noFill/>
          </p:spPr>
          <p:txBody>
            <a:bodyPr wrap="square" rtlCol="0">
              <a:spAutoFit/>
            </a:bodyPr>
            <a:lstStyle/>
            <a:p>
              <a:r>
                <a:rPr lang="en-SG" b="1" dirty="0">
                  <a:solidFill>
                    <a:srgbClr val="094572"/>
                  </a:solidFill>
                  <a:latin typeface="+mj-lt"/>
                </a:rPr>
                <a:t>Deep Learning</a:t>
              </a:r>
            </a:p>
            <a:p>
              <a:r>
                <a:rPr lang="en-SG" sz="1600"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4184873" y="472986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spTree>
    <p:extLst>
      <p:ext uri="{BB962C8B-B14F-4D97-AF65-F5344CB8AC3E}">
        <p14:creationId xmlns:p14="http://schemas.microsoft.com/office/powerpoint/2010/main" val="3230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20</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278922"/>
            <a:ext cx="7818664" cy="3699474"/>
          </a:xfrm>
          <a:prstGeom prst="rect">
            <a:avLst/>
          </a:prstGeom>
          <a:noFill/>
        </p:spPr>
        <p:txBody>
          <a:bodyPr wrap="square">
            <a:spAutoFit/>
          </a:bodyPr>
          <a:lstStyle/>
          <a:p>
            <a:pPr marL="342900" indent="-342900">
              <a:lnSpc>
                <a:spcPct val="90000"/>
              </a:lnSpc>
              <a:spcAft>
                <a:spcPts val="1200"/>
              </a:spcAft>
              <a:buFont typeface="Arial" panose="020B0604020202020204" pitchFamily="34" charset="0"/>
              <a:buChar char="•"/>
            </a:pPr>
            <a:r>
              <a:rPr lang="en-US" altLang="en-US" sz="2400" b="1" dirty="0"/>
              <a:t>Accuracy: </a:t>
            </a:r>
            <a:r>
              <a:rPr lang="en-US" altLang="en-US" sz="2400" dirty="0"/>
              <a:t>How many % of predicted cases are correct. </a:t>
            </a:r>
            <a:endParaRPr lang="en-US" altLang="en-US" sz="2400" b="1" dirty="0"/>
          </a:p>
          <a:p>
            <a:pPr marL="342900" indent="-342900">
              <a:lnSpc>
                <a:spcPct val="90000"/>
              </a:lnSpc>
              <a:spcAft>
                <a:spcPts val="1200"/>
              </a:spcAft>
              <a:buFont typeface="Arial" panose="020B0604020202020204" pitchFamily="34" charset="0"/>
              <a:buChar char="•"/>
            </a:pPr>
            <a:r>
              <a:rPr lang="en-US" altLang="en-US" sz="2400" b="1" dirty="0"/>
              <a:t>Precision</a:t>
            </a:r>
            <a:r>
              <a:rPr lang="en-US" altLang="en-US" sz="2400" dirty="0"/>
              <a:t>: How many % of predicted positive cases are actually positive</a:t>
            </a:r>
          </a:p>
          <a:p>
            <a:pPr marL="342900" indent="-342900">
              <a:lnSpc>
                <a:spcPct val="90000"/>
              </a:lnSpc>
              <a:spcAft>
                <a:spcPts val="1200"/>
              </a:spcAft>
              <a:buFont typeface="Arial" panose="020B0604020202020204" pitchFamily="34" charset="0"/>
              <a:buChar char="•"/>
            </a:pPr>
            <a:r>
              <a:rPr lang="en-US" altLang="en-US" sz="2400" b="1" dirty="0"/>
              <a:t>Recall: </a:t>
            </a:r>
            <a:r>
              <a:rPr lang="en-US" altLang="en-US" sz="2400" dirty="0"/>
              <a:t>How many % of positive cases did the classifier predict as positive?</a:t>
            </a:r>
          </a:p>
          <a:p>
            <a:pPr marL="342900" indent="-342900">
              <a:lnSpc>
                <a:spcPct val="90000"/>
              </a:lnSpc>
              <a:spcAft>
                <a:spcPts val="1200"/>
              </a:spcAft>
              <a:buFont typeface="Arial" panose="020B0604020202020204" pitchFamily="34" charset="0"/>
              <a:buChar char="•"/>
            </a:pPr>
            <a:r>
              <a:rPr lang="en-US" altLang="en-US" sz="2400" b="1" i="1" dirty="0"/>
              <a:t>F</a:t>
            </a:r>
            <a:r>
              <a:rPr lang="en-US" altLang="en-US" sz="2400" b="1" dirty="0"/>
              <a:t> measure (</a:t>
            </a:r>
            <a:r>
              <a:rPr lang="en-US" altLang="en-US" sz="2400" b="1" i="1" dirty="0"/>
              <a:t>F</a:t>
            </a:r>
            <a:r>
              <a:rPr lang="en-US" altLang="en-US" sz="2400" b="1" i="1" baseline="-25000" dirty="0"/>
              <a:t>1</a:t>
            </a:r>
            <a:r>
              <a:rPr lang="en-US" altLang="en-US" sz="2400" b="1" dirty="0"/>
              <a:t> </a:t>
            </a:r>
            <a:r>
              <a:rPr lang="en-US" altLang="en-US" sz="2400" dirty="0"/>
              <a:t>or</a:t>
            </a:r>
            <a:r>
              <a:rPr lang="en-US" altLang="en-US" sz="2400" b="1" dirty="0"/>
              <a:t> </a:t>
            </a:r>
            <a:r>
              <a:rPr lang="en-US" altLang="en-US" sz="2400" b="1" i="1" dirty="0"/>
              <a:t>F</a:t>
            </a:r>
            <a:r>
              <a:rPr lang="en-US" altLang="en-US" sz="2400" b="1" dirty="0"/>
              <a:t>-score)</a:t>
            </a:r>
            <a:r>
              <a:rPr lang="en-US" altLang="en-US" sz="2400" dirty="0"/>
              <a:t>: harmonic mean of precision and recall. </a:t>
            </a:r>
          </a:p>
          <a:p>
            <a:pPr marL="342900" indent="-342900">
              <a:lnSpc>
                <a:spcPct val="90000"/>
              </a:lnSpc>
              <a:spcAft>
                <a:spcPts val="1200"/>
              </a:spcAft>
              <a:buFont typeface="Arial" panose="020B0604020202020204" pitchFamily="34" charset="0"/>
              <a:buChar char="•"/>
            </a:pPr>
            <a:r>
              <a:rPr lang="en-US" altLang="en-US" sz="2400" dirty="0"/>
              <a:t>Perfect score is 1.0</a:t>
            </a:r>
          </a:p>
        </p:txBody>
      </p:sp>
    </p:spTree>
    <p:extLst>
      <p:ext uri="{BB962C8B-B14F-4D97-AF65-F5344CB8AC3E}">
        <p14:creationId xmlns:p14="http://schemas.microsoft.com/office/powerpoint/2010/main" val="17936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Example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21</a:t>
            </a:fld>
            <a:endParaRPr lang="en-SG"/>
          </a:p>
        </p:txBody>
      </p:sp>
      <p:pic>
        <p:nvPicPr>
          <p:cNvPr id="7" name="Content Placeholder 3">
            <a:extLst>
              <a:ext uri="{FF2B5EF4-FFF2-40B4-BE49-F238E27FC236}">
                <a16:creationId xmlns:a16="http://schemas.microsoft.com/office/drawing/2014/main" id="{E18B4C18-18B8-F36D-17F1-3315B504D742}"/>
              </a:ext>
            </a:extLst>
          </p:cNvPr>
          <p:cNvPicPr>
            <a:picLocks noChangeAspect="1"/>
          </p:cNvPicPr>
          <p:nvPr/>
        </p:nvPicPr>
        <p:blipFill>
          <a:blip r:embed="rId3"/>
          <a:srcRect l="-3259" r="-3259"/>
          <a:stretch>
            <a:fillRect/>
          </a:stretch>
        </p:blipFill>
        <p:spPr>
          <a:xfrm>
            <a:off x="740568" y="1287760"/>
            <a:ext cx="7662864" cy="3267169"/>
          </a:xfrm>
          <a:prstGeom prst="rect">
            <a:avLst/>
          </a:prstGeom>
          <a:noFill/>
          <a:ln>
            <a:noFill/>
          </a:ln>
        </p:spPr>
      </p:pic>
    </p:spTree>
    <p:extLst>
      <p:ext uri="{BB962C8B-B14F-4D97-AF65-F5344CB8AC3E}">
        <p14:creationId xmlns:p14="http://schemas.microsoft.com/office/powerpoint/2010/main" val="114234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22</a:t>
            </a:fld>
            <a:endParaRPr lang="en-SG"/>
          </a:p>
        </p:txBody>
      </p:sp>
      <p:pic>
        <p:nvPicPr>
          <p:cNvPr id="6" name="Content Placeholder 3">
            <a:extLst>
              <a:ext uri="{FF2B5EF4-FFF2-40B4-BE49-F238E27FC236}">
                <a16:creationId xmlns:a16="http://schemas.microsoft.com/office/drawing/2014/main" id="{1EA18BB8-DEE2-D11F-F326-498907956EFD}"/>
              </a:ext>
            </a:extLst>
          </p:cNvPr>
          <p:cNvPicPr>
            <a:picLocks noChangeAspect="1"/>
          </p:cNvPicPr>
          <p:nvPr/>
        </p:nvPicPr>
        <p:blipFill>
          <a:blip r:embed="rId3"/>
          <a:srcRect l="-49829" r="-49829"/>
          <a:stretch>
            <a:fillRect/>
          </a:stretch>
        </p:blipFill>
        <p:spPr>
          <a:xfrm>
            <a:off x="852486" y="1325451"/>
            <a:ext cx="7662864" cy="3715712"/>
          </a:xfrm>
          <a:prstGeom prst="rect">
            <a:avLst/>
          </a:prstGeom>
          <a:noFill/>
          <a:ln>
            <a:noFill/>
          </a:ln>
        </p:spPr>
      </p:pic>
    </p:spTree>
    <p:extLst>
      <p:ext uri="{BB962C8B-B14F-4D97-AF65-F5344CB8AC3E}">
        <p14:creationId xmlns:p14="http://schemas.microsoft.com/office/powerpoint/2010/main" val="419271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23</a:t>
            </a:fld>
            <a:endParaRPr lang="en-SG"/>
          </a:p>
        </p:txBody>
      </p:sp>
      <p:pic>
        <p:nvPicPr>
          <p:cNvPr id="7" name="Content Placeholder 3">
            <a:extLst>
              <a:ext uri="{FF2B5EF4-FFF2-40B4-BE49-F238E27FC236}">
                <a16:creationId xmlns:a16="http://schemas.microsoft.com/office/drawing/2014/main" id="{29B4B284-D943-4F28-664B-BA23D3575843}"/>
              </a:ext>
            </a:extLst>
          </p:cNvPr>
          <p:cNvPicPr>
            <a:picLocks noChangeAspect="1"/>
          </p:cNvPicPr>
          <p:nvPr/>
        </p:nvPicPr>
        <p:blipFill>
          <a:blip r:embed="rId3"/>
          <a:srcRect l="-20656" r="-20656"/>
          <a:stretch>
            <a:fillRect/>
          </a:stretch>
        </p:blipFill>
        <p:spPr>
          <a:xfrm>
            <a:off x="387425" y="1226621"/>
            <a:ext cx="8369150" cy="3568304"/>
          </a:xfrm>
          <a:prstGeom prst="rect">
            <a:avLst/>
          </a:prstGeom>
          <a:noFill/>
          <a:ln>
            <a:noFill/>
          </a:ln>
        </p:spPr>
      </p:pic>
    </p:spTree>
    <p:extLst>
      <p:ext uri="{BB962C8B-B14F-4D97-AF65-F5344CB8AC3E}">
        <p14:creationId xmlns:p14="http://schemas.microsoft.com/office/powerpoint/2010/main" val="3836699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24</a:t>
            </a:fld>
            <a:endParaRPr lang="en-SG"/>
          </a:p>
        </p:txBody>
      </p:sp>
      <p:pic>
        <p:nvPicPr>
          <p:cNvPr id="6" name="Content Placeholder 3">
            <a:extLst>
              <a:ext uri="{FF2B5EF4-FFF2-40B4-BE49-F238E27FC236}">
                <a16:creationId xmlns:a16="http://schemas.microsoft.com/office/drawing/2014/main" id="{66BC6059-80E1-8E22-9F87-14107726FEDD}"/>
              </a:ext>
            </a:extLst>
          </p:cNvPr>
          <p:cNvPicPr>
            <a:picLocks noChangeAspect="1"/>
          </p:cNvPicPr>
          <p:nvPr/>
        </p:nvPicPr>
        <p:blipFill rotWithShape="1">
          <a:blip r:embed="rId3"/>
          <a:srcRect l="3414" r="5828"/>
          <a:stretch/>
        </p:blipFill>
        <p:spPr>
          <a:xfrm>
            <a:off x="1198486" y="1287888"/>
            <a:ext cx="5948038" cy="3616325"/>
          </a:xfrm>
          <a:prstGeom prst="rect">
            <a:avLst/>
          </a:prstGeom>
          <a:noFill/>
          <a:ln>
            <a:noFill/>
          </a:ln>
        </p:spPr>
      </p:pic>
    </p:spTree>
    <p:extLst>
      <p:ext uri="{BB962C8B-B14F-4D97-AF65-F5344CB8AC3E}">
        <p14:creationId xmlns:p14="http://schemas.microsoft.com/office/powerpoint/2010/main" val="269067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25</a:t>
            </a:fld>
            <a:endParaRPr lang="en-SG"/>
          </a:p>
        </p:txBody>
      </p:sp>
      <p:pic>
        <p:nvPicPr>
          <p:cNvPr id="7" name="Content Placeholder 3">
            <a:extLst>
              <a:ext uri="{FF2B5EF4-FFF2-40B4-BE49-F238E27FC236}">
                <a16:creationId xmlns:a16="http://schemas.microsoft.com/office/drawing/2014/main" id="{75BAD210-4007-F693-5D65-271ACE977417}"/>
              </a:ext>
            </a:extLst>
          </p:cNvPr>
          <p:cNvPicPr>
            <a:picLocks noChangeAspect="1"/>
          </p:cNvPicPr>
          <p:nvPr/>
        </p:nvPicPr>
        <p:blipFill>
          <a:blip r:embed="rId3"/>
          <a:srcRect t="4797" b="4797"/>
          <a:stretch>
            <a:fillRect/>
          </a:stretch>
        </p:blipFill>
        <p:spPr>
          <a:xfrm>
            <a:off x="946784" y="1208490"/>
            <a:ext cx="7103829" cy="3480538"/>
          </a:xfrm>
          <a:prstGeom prst="rect">
            <a:avLst/>
          </a:prstGeom>
          <a:noFill/>
          <a:ln>
            <a:noFill/>
          </a:ln>
        </p:spPr>
      </p:pic>
    </p:spTree>
    <p:extLst>
      <p:ext uri="{BB962C8B-B14F-4D97-AF65-F5344CB8AC3E}">
        <p14:creationId xmlns:p14="http://schemas.microsoft.com/office/powerpoint/2010/main" val="387329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Results Visualization – Linear Classifier</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26</a:t>
            </a:fld>
            <a:endParaRPr lang="en-SG"/>
          </a:p>
        </p:txBody>
      </p:sp>
      <p:pic>
        <p:nvPicPr>
          <p:cNvPr id="6" name="Content Placeholder 3">
            <a:extLst>
              <a:ext uri="{FF2B5EF4-FFF2-40B4-BE49-F238E27FC236}">
                <a16:creationId xmlns:a16="http://schemas.microsoft.com/office/drawing/2014/main" id="{B14BDD09-B33A-AFAA-8857-A953591A4DA3}"/>
              </a:ext>
            </a:extLst>
          </p:cNvPr>
          <p:cNvPicPr>
            <a:picLocks noChangeAspect="1"/>
          </p:cNvPicPr>
          <p:nvPr/>
        </p:nvPicPr>
        <p:blipFill rotWithShape="1">
          <a:blip r:embed="rId3"/>
          <a:srcRect l="2179" r="3572"/>
          <a:stretch/>
        </p:blipFill>
        <p:spPr>
          <a:xfrm>
            <a:off x="2213313" y="1299000"/>
            <a:ext cx="5273337" cy="3605213"/>
          </a:xfrm>
          <a:prstGeom prst="rect">
            <a:avLst/>
          </a:prstGeom>
          <a:noFill/>
          <a:ln>
            <a:noFill/>
          </a:ln>
        </p:spPr>
      </p:pic>
    </p:spTree>
    <p:extLst>
      <p:ext uri="{BB962C8B-B14F-4D97-AF65-F5344CB8AC3E}">
        <p14:creationId xmlns:p14="http://schemas.microsoft.com/office/powerpoint/2010/main" val="38553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Other types of classifiers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27</a:t>
            </a:fld>
            <a:endParaRPr lang="en-SG"/>
          </a:p>
        </p:txBody>
      </p:sp>
      <p:pic>
        <p:nvPicPr>
          <p:cNvPr id="7" name="Picture 2" descr="The Ultimate Scikit-Learn Machine Learning Cheatsheet - KDnuggets">
            <a:extLst>
              <a:ext uri="{FF2B5EF4-FFF2-40B4-BE49-F238E27FC236}">
                <a16:creationId xmlns:a16="http://schemas.microsoft.com/office/drawing/2014/main" id="{8A0F49D3-A7E0-1C99-2B80-F9AB0C4D4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8" y="1393883"/>
            <a:ext cx="7989903" cy="31640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https://www.kdnuggets.com/2021/01/ultimate-scikit-learn-machine-learning-cheatsheet.html</a:t>
            </a:r>
          </a:p>
        </p:txBody>
      </p:sp>
    </p:spTree>
    <p:extLst>
      <p:ext uri="{BB962C8B-B14F-4D97-AF65-F5344CB8AC3E}">
        <p14:creationId xmlns:p14="http://schemas.microsoft.com/office/powerpoint/2010/main" val="2297106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Code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28</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790940651"/>
              </p:ext>
            </p:extLst>
          </p:nvPr>
        </p:nvGraphicFramePr>
        <p:xfrm>
          <a:off x="1305742"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2BD761C-EE53-34D6-3153-1099C767E318}"/>
              </a:ext>
            </a:extLst>
          </p:cNvPr>
          <p:cNvGraphicFramePr/>
          <p:nvPr>
            <p:extLst>
              <p:ext uri="{D42A27DB-BD31-4B8C-83A1-F6EECF244321}">
                <p14:modId xmlns:p14="http://schemas.microsoft.com/office/powerpoint/2010/main" val="1555872578"/>
              </p:ext>
            </p:extLst>
          </p:nvPr>
        </p:nvGraphicFramePr>
        <p:xfrm>
          <a:off x="5259434" y="1208490"/>
          <a:ext cx="3126377" cy="38326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6" name="Straight Connector 5">
            <a:extLst>
              <a:ext uri="{FF2B5EF4-FFF2-40B4-BE49-F238E27FC236}">
                <a16:creationId xmlns:a16="http://schemas.microsoft.com/office/drawing/2014/main" id="{54E6EEBC-5F9F-DA1E-CB27-12668948F7D9}"/>
              </a:ext>
            </a:extLst>
          </p:cNvPr>
          <p:cNvCxnSpPr>
            <a:cxnSpLocks/>
            <a:stCxn id="9" idx="2"/>
          </p:cNvCxnSpPr>
          <p:nvPr/>
        </p:nvCxnSpPr>
        <p:spPr>
          <a:xfrm>
            <a:off x="4572000" y="1208490"/>
            <a:ext cx="0" cy="38326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5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29</a:t>
            </a:fld>
            <a:endParaRPr lang="en-SG"/>
          </a:p>
        </p:txBody>
      </p:sp>
      <p:sp>
        <p:nvSpPr>
          <p:cNvPr id="8" name="TextBox 7">
            <a:extLst>
              <a:ext uri="{FF2B5EF4-FFF2-40B4-BE49-F238E27FC236}">
                <a16:creationId xmlns:a16="http://schemas.microsoft.com/office/drawing/2014/main" id="{7F6D0B2D-D631-C34D-5767-9876F163B671}"/>
              </a:ext>
            </a:extLst>
          </p:cNvPr>
          <p:cNvSpPr txBox="1"/>
          <p:nvPr/>
        </p:nvSpPr>
        <p:spPr>
          <a:xfrm>
            <a:off x="628650" y="1522220"/>
            <a:ext cx="7810812" cy="2277547"/>
          </a:xfrm>
          <a:prstGeom prst="rect">
            <a:avLst/>
          </a:prstGeom>
          <a:noFill/>
        </p:spPr>
        <p:txBody>
          <a:bodyPr wrap="square">
            <a:spAutoFit/>
          </a:bodyPr>
          <a:lstStyle/>
          <a:p>
            <a:pPr marL="342900" indent="-342900">
              <a:spcAft>
                <a:spcPts val="1200"/>
              </a:spcAft>
              <a:buFont typeface="+mj-lt"/>
              <a:buAutoNum type="arabicPeriod"/>
            </a:pPr>
            <a:r>
              <a:rPr lang="en-US" b="1" dirty="0">
                <a:solidFill>
                  <a:srgbClr val="222222"/>
                </a:solidFill>
                <a:effectLst/>
                <a:latin typeface="+mj-lt"/>
              </a:rPr>
              <a:t>Your First Machine Learning Project in Python Step-By-Step </a:t>
            </a:r>
            <a:r>
              <a:rPr lang="en-SG" dirty="0">
                <a:latin typeface="+mj-lt"/>
                <a:hlinkClick r:id="rId3"/>
              </a:rPr>
              <a:t>https://machinelearningmastery.com/machine-learning-in-python-step-by-step/</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4 Types of Classification Tasks in Machine Learning </a:t>
            </a:r>
            <a:r>
              <a:rPr lang="en-SG" dirty="0">
                <a:latin typeface="+mj-lt"/>
                <a:hlinkClick r:id="rId4"/>
              </a:rPr>
              <a:t>https://machinelearningmastery.com/types-of-classification-in-machine-learning/</a:t>
            </a:r>
            <a:endParaRPr lang="en-SG" dirty="0">
              <a:latin typeface="+mj-lt"/>
            </a:endParaRPr>
          </a:p>
          <a:p>
            <a:pPr marL="342900" indent="-342900">
              <a:spcAft>
                <a:spcPts val="1200"/>
              </a:spcAft>
              <a:buFont typeface="+mj-lt"/>
              <a:buAutoNum type="arabicPeriod"/>
            </a:pPr>
            <a:r>
              <a:rPr lang="en-SG" b="1" i="0" dirty="0">
                <a:solidFill>
                  <a:srgbClr val="292929"/>
                </a:solidFill>
                <a:effectLst/>
                <a:latin typeface="+mj-lt"/>
              </a:rPr>
              <a:t>Machine Learning Classifiers </a:t>
            </a:r>
            <a:r>
              <a:rPr lang="en-SG" dirty="0">
                <a:latin typeface="+mj-lt"/>
                <a:hlinkClick r:id="rId5"/>
              </a:rPr>
              <a:t>https://towardsdatascience.com/machine-learning-classifiers-a5cc4e1b0623</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Save and Load Machine Learning Models in Python with scikit-learn </a:t>
            </a:r>
            <a:r>
              <a:rPr lang="en-SG" dirty="0">
                <a:latin typeface="+mj-lt"/>
                <a:hlinkClick r:id="rId6"/>
              </a:rPr>
              <a:t>https://machinelearningmastery.com/save-load-machine-learning-models-python-scikit-learn/</a:t>
            </a:r>
            <a:r>
              <a:rPr lang="en-SG" dirty="0">
                <a:latin typeface="+mj-lt"/>
              </a:rPr>
              <a:t> </a:t>
            </a:r>
          </a:p>
        </p:txBody>
      </p:sp>
    </p:spTree>
    <p:extLst>
      <p:ext uri="{BB962C8B-B14F-4D97-AF65-F5344CB8AC3E}">
        <p14:creationId xmlns:p14="http://schemas.microsoft.com/office/powerpoint/2010/main" val="8775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FD8738B1-9F63-56AC-9939-14FF030CB2EB}"/>
              </a:ext>
            </a:extLst>
          </p:cNvPr>
          <p:cNvPicPr>
            <a:picLocks noChangeAspect="1"/>
          </p:cNvPicPr>
          <p:nvPr/>
        </p:nvPicPr>
        <p:blipFill>
          <a:blip r:embed="rId3"/>
          <a:stretch>
            <a:fillRect/>
          </a:stretch>
        </p:blipFill>
        <p:spPr>
          <a:xfrm>
            <a:off x="0" y="-23149"/>
            <a:ext cx="9144000" cy="1208489"/>
          </a:xfrm>
          <a:prstGeom prst="rect">
            <a:avLst/>
          </a:prstGeom>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a:t>
            </a:fld>
            <a:endParaRPr lang="en-SG">
              <a:latin typeface="+mj-lt"/>
            </a:endParaRPr>
          </a:p>
        </p:txBody>
      </p:sp>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27" name="Freeform: Shape 1026">
            <a:extLst>
              <a:ext uri="{FF2B5EF4-FFF2-40B4-BE49-F238E27FC236}">
                <a16:creationId xmlns:a16="http://schemas.microsoft.com/office/drawing/2014/main" id="{76DC94A2-630F-4585-8676-B8427DC1D22C}"/>
              </a:ext>
            </a:extLst>
          </p:cNvPr>
          <p:cNvSpPr/>
          <p:nvPr/>
        </p:nvSpPr>
        <p:spPr>
          <a:xfrm>
            <a:off x="200297" y="1186173"/>
            <a:ext cx="1351477"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68A6B5A0-D771-4EB9-B141-849589F85D2E}"/>
              </a:ext>
            </a:extLst>
          </p:cNvPr>
          <p:cNvSpPr txBox="1"/>
          <p:nvPr/>
        </p:nvSpPr>
        <p:spPr>
          <a:xfrm>
            <a:off x="713850" y="2782640"/>
            <a:ext cx="779490"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995" y="1186172"/>
            <a:ext cx="767404" cy="1977615"/>
            <a:chOff x="3661325" y="1581563"/>
            <a:chExt cx="1023205"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1325" y="3720713"/>
              <a:ext cx="976449" cy="497670"/>
              <a:chOff x="3305888" y="3613448"/>
              <a:chExt cx="976449"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5" name="TextBox 84">
                <a:extLst>
                  <a:ext uri="{FF2B5EF4-FFF2-40B4-BE49-F238E27FC236}">
                    <a16:creationId xmlns:a16="http://schemas.microsoft.com/office/drawing/2014/main" id="{33B2ED0F-EFBE-4AE8-9AB5-08D9331D0A32}"/>
                  </a:ext>
                </a:extLst>
              </p:cNvPr>
              <p:cNvSpPr txBox="1"/>
              <p:nvPr/>
            </p:nvSpPr>
            <p:spPr>
              <a:xfrm>
                <a:off x="3305888" y="3618675"/>
                <a:ext cx="976449"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214964" y="3710187"/>
              <a:ext cx="934728" cy="492443"/>
              <a:chOff x="5650723" y="3602922"/>
              <a:chExt cx="934728"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7" name="TextBox 86">
                <a:extLst>
                  <a:ext uri="{FF2B5EF4-FFF2-40B4-BE49-F238E27FC236}">
                    <a16:creationId xmlns:a16="http://schemas.microsoft.com/office/drawing/2014/main" id="{14416E5E-8FDA-4553-99A8-3DCEB731F269}"/>
                  </a:ext>
                </a:extLst>
              </p:cNvPr>
              <p:cNvSpPr txBox="1"/>
              <p:nvPr/>
            </p:nvSpPr>
            <p:spPr>
              <a:xfrm>
                <a:off x="5650723" y="3602922"/>
                <a:ext cx="934728"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12028" y="3720713"/>
              <a:ext cx="976449" cy="497670"/>
              <a:chOff x="2136748" y="3720713"/>
              <a:chExt cx="976449"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86D611D5-45CE-4AC8-B29E-EDB719BA7DBE}"/>
                  </a:ext>
                </a:extLst>
              </p:cNvPr>
              <p:cNvSpPr txBox="1"/>
              <p:nvPr/>
            </p:nvSpPr>
            <p:spPr>
              <a:xfrm>
                <a:off x="2136748" y="3725940"/>
                <a:ext cx="976449"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94406" y="3719040"/>
              <a:ext cx="934728" cy="492443"/>
              <a:chOff x="4551577" y="3611775"/>
              <a:chExt cx="934728"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6" name="TextBox 85">
                <a:extLst>
                  <a:ext uri="{FF2B5EF4-FFF2-40B4-BE49-F238E27FC236}">
                    <a16:creationId xmlns:a16="http://schemas.microsoft.com/office/drawing/2014/main" id="{9DE7C27D-39F2-4737-8CDC-7C802FF7176D}"/>
                  </a:ext>
                </a:extLst>
              </p:cNvPr>
              <p:cNvSpPr txBox="1"/>
              <p:nvPr/>
            </p:nvSpPr>
            <p:spPr>
              <a:xfrm>
                <a:off x="4551577" y="3611775"/>
                <a:ext cx="934728"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59612" y="3712190"/>
              <a:ext cx="958832" cy="492442"/>
              <a:chOff x="9510741" y="3611776"/>
              <a:chExt cx="958832"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0" name="TextBox 89">
                <a:extLst>
                  <a:ext uri="{FF2B5EF4-FFF2-40B4-BE49-F238E27FC236}">
                    <a16:creationId xmlns:a16="http://schemas.microsoft.com/office/drawing/2014/main" id="{12B01B36-9722-44CA-AAB9-4B6F8E7DFB14}"/>
                  </a:ext>
                </a:extLst>
              </p:cNvPr>
              <p:cNvSpPr txBox="1"/>
              <p:nvPr/>
            </p:nvSpPr>
            <p:spPr>
              <a:xfrm>
                <a:off x="9534846" y="3611776"/>
                <a:ext cx="934727"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1581563"/>
              <a:ext cx="2751912" cy="2616218"/>
              <a:chOff x="6991672" y="1581563"/>
              <a:chExt cx="2751912" cy="2616218"/>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682491" y="1581563"/>
                <a:ext cx="1809342" cy="2616218"/>
                <a:chOff x="7682491" y="1581563"/>
                <a:chExt cx="1809342" cy="2616218"/>
              </a:xfrm>
            </p:grpSpPr>
            <p:sp>
              <p:nvSpPr>
                <p:cNvPr id="1040" name="Freeform: Shape 1039">
                  <a:extLst>
                    <a:ext uri="{FF2B5EF4-FFF2-40B4-BE49-F238E27FC236}">
                      <a16:creationId xmlns:a16="http://schemas.microsoft.com/office/drawing/2014/main" id="{75C07905-0F65-4F05-A529-450511416EAD}"/>
                    </a:ext>
                  </a:extLst>
                </p:cNvPr>
                <p:cNvSpPr/>
                <p:nvPr/>
              </p:nvSpPr>
              <p:spPr>
                <a:xfrm>
                  <a:off x="7682491" y="1581563"/>
                  <a:ext cx="1809342" cy="1901468"/>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92798" y="3705339"/>
                  <a:ext cx="941008" cy="492442"/>
                  <a:chOff x="8050794" y="3902431"/>
                  <a:chExt cx="9410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7D3FD4B9-6881-43E7-87C3-C4BD79BBA9CA}"/>
                      </a:ext>
                    </a:extLst>
                  </p:cNvPr>
                  <p:cNvSpPr txBox="1"/>
                  <p:nvPr/>
                </p:nvSpPr>
                <p:spPr>
                  <a:xfrm>
                    <a:off x="8050794" y="3902431"/>
                    <a:ext cx="941008"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History</a:t>
            </a: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a:t>
            </a:fld>
            <a:endParaRPr lang="en-SG"/>
          </a:p>
        </p:txBody>
      </p:sp>
      <p:pic>
        <p:nvPicPr>
          <p:cNvPr id="7" name="Content Placeholder 3">
            <a:extLst>
              <a:ext uri="{FF2B5EF4-FFF2-40B4-BE49-F238E27FC236}">
                <a16:creationId xmlns:a16="http://schemas.microsoft.com/office/drawing/2014/main" id="{14E5C376-93C4-885D-37B0-F2CC67B7C9BC}"/>
              </a:ext>
            </a:extLst>
          </p:cNvPr>
          <p:cNvPicPr>
            <a:picLocks noChangeAspect="1"/>
          </p:cNvPicPr>
          <p:nvPr/>
        </p:nvPicPr>
        <p:blipFill rotWithShape="1">
          <a:blip r:embed="rId3"/>
          <a:srcRect l="-746" r="-3146"/>
          <a:stretch/>
        </p:blipFill>
        <p:spPr>
          <a:xfrm>
            <a:off x="1750423" y="1290624"/>
            <a:ext cx="5305184" cy="3613589"/>
          </a:xfrm>
          <a:prstGeom prst="rect">
            <a:avLst/>
          </a:prstGeom>
          <a:noFill/>
          <a:ln>
            <a:noFill/>
          </a:ln>
        </p:spPr>
      </p:pic>
    </p:spTree>
    <p:extLst>
      <p:ext uri="{BB962C8B-B14F-4D97-AF65-F5344CB8AC3E}">
        <p14:creationId xmlns:p14="http://schemas.microsoft.com/office/powerpoint/2010/main" val="58862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429393"/>
            <a:ext cx="7818664" cy="280076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The following terms are used interchangeably:</a:t>
            </a:r>
          </a:p>
          <a:p>
            <a:pPr marL="809625" lvl="2" indent="-342900">
              <a:spcAft>
                <a:spcPts val="1200"/>
              </a:spcAft>
              <a:buFont typeface="Wingdings" panose="05000000000000000000" pitchFamily="2" charset="2"/>
              <a:buChar char="ü"/>
            </a:pPr>
            <a:r>
              <a:rPr lang="en-US" sz="2100" b="1" dirty="0"/>
              <a:t>Row</a:t>
            </a:r>
            <a:r>
              <a:rPr lang="en-US" sz="2100" dirty="0"/>
              <a:t>, observation, datapoint</a:t>
            </a:r>
          </a:p>
          <a:p>
            <a:pPr marL="809625" lvl="2" indent="-342900">
              <a:spcAft>
                <a:spcPts val="1200"/>
              </a:spcAft>
              <a:buFont typeface="Wingdings" panose="05000000000000000000" pitchFamily="2" charset="2"/>
              <a:buChar char="ü"/>
            </a:pPr>
            <a:r>
              <a:rPr lang="en-US" sz="2100" dirty="0"/>
              <a:t>Column, </a:t>
            </a:r>
            <a:r>
              <a:rPr lang="en-US" sz="2100" b="1" dirty="0"/>
              <a:t>attribute</a:t>
            </a:r>
            <a:r>
              <a:rPr lang="en-US" sz="2100" dirty="0"/>
              <a:t>, feature</a:t>
            </a:r>
          </a:p>
          <a:p>
            <a:pPr marL="809625" lvl="2" indent="-342900">
              <a:spcAft>
                <a:spcPts val="1200"/>
              </a:spcAft>
              <a:buFont typeface="Wingdings" panose="05000000000000000000" pitchFamily="2" charset="2"/>
              <a:buChar char="ü"/>
            </a:pPr>
            <a:r>
              <a:rPr lang="en-US" sz="2100" b="1" dirty="0"/>
              <a:t>Target attribute</a:t>
            </a:r>
            <a:r>
              <a:rPr lang="en-US" sz="2100" dirty="0"/>
              <a:t>, target, label </a:t>
            </a:r>
          </a:p>
          <a:p>
            <a:pPr marL="342900" indent="-342900">
              <a:spcAft>
                <a:spcPts val="1200"/>
              </a:spcAft>
              <a:buFont typeface="Arial" panose="020B0604020202020204" pitchFamily="34" charset="0"/>
              <a:buChar char="•"/>
            </a:pPr>
            <a:r>
              <a:rPr lang="en-US" sz="2100" dirty="0"/>
              <a:t>A target attribute is one we are interested in predicting </a:t>
            </a:r>
          </a:p>
          <a:p>
            <a:pPr marL="342900" indent="-342900">
              <a:spcAft>
                <a:spcPts val="1200"/>
              </a:spcAft>
              <a:buFont typeface="Arial" panose="020B0604020202020204" pitchFamily="34" charset="0"/>
              <a:buChar char="•"/>
            </a:pPr>
            <a:endParaRPr lang="en-US" sz="2100" dirty="0"/>
          </a:p>
        </p:txBody>
      </p:sp>
    </p:spTree>
    <p:extLst>
      <p:ext uri="{BB962C8B-B14F-4D97-AF65-F5344CB8AC3E}">
        <p14:creationId xmlns:p14="http://schemas.microsoft.com/office/powerpoint/2010/main" val="25050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2"/>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Tree>
    <p:extLst>
      <p:ext uri="{BB962C8B-B14F-4D97-AF65-F5344CB8AC3E}">
        <p14:creationId xmlns:p14="http://schemas.microsoft.com/office/powerpoint/2010/main" val="138255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7</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pic>
        <p:nvPicPr>
          <p:cNvPr id="3" name="Picture 2">
            <a:extLst>
              <a:ext uri="{FF2B5EF4-FFF2-40B4-BE49-F238E27FC236}">
                <a16:creationId xmlns:a16="http://schemas.microsoft.com/office/drawing/2014/main" id="{E8BD49A1-632E-D3CB-3069-6214B0D5CD84}"/>
              </a:ext>
            </a:extLst>
          </p:cNvPr>
          <p:cNvPicPr>
            <a:picLocks noChangeAspect="1"/>
          </p:cNvPicPr>
          <p:nvPr/>
        </p:nvPicPr>
        <p:blipFill>
          <a:blip r:embed="rId3"/>
          <a:stretch>
            <a:fillRect/>
          </a:stretch>
        </p:blipFill>
        <p:spPr>
          <a:xfrm>
            <a:off x="191101" y="1204941"/>
            <a:ext cx="6906827" cy="3614573"/>
          </a:xfrm>
          <a:prstGeom prst="rect">
            <a:avLst/>
          </a:prstGeom>
        </p:spPr>
      </p:pic>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323439"/>
          </a:xfrm>
          <a:prstGeom prst="rect">
            <a:avLst/>
          </a:prstGeom>
          <a:noFill/>
        </p:spPr>
        <p:txBody>
          <a:bodyPr wrap="square" rtlCol="0">
            <a:spAutoFit/>
          </a:bodyPr>
          <a:lstStyle/>
          <a:p>
            <a:pPr marL="342900" indent="-342900">
              <a:buFont typeface="Arial" panose="020B0604020202020204" pitchFamily="34" charset="0"/>
              <a:buChar char="•"/>
            </a:pPr>
            <a:r>
              <a:rPr lang="en-SG" sz="2000" dirty="0"/>
              <a:t>Have Label</a:t>
            </a:r>
          </a:p>
          <a:p>
            <a:pPr marL="342900" indent="-342900">
              <a:buFont typeface="Arial" panose="020B0604020202020204" pitchFamily="34" charset="0"/>
              <a:buChar char="•"/>
            </a:pPr>
            <a:r>
              <a:rPr lang="en-SG" sz="2000" dirty="0"/>
              <a:t>Learn from data pattern</a:t>
            </a:r>
          </a:p>
          <a:p>
            <a:pPr marL="342900" indent="-342900">
              <a:buFont typeface="Arial" panose="020B0604020202020204" pitchFamily="34" charset="0"/>
              <a:buChar char="•"/>
            </a:pPr>
            <a:endParaRPr lang="en-SG" sz="2000" dirty="0"/>
          </a:p>
        </p:txBody>
      </p:sp>
    </p:spTree>
    <p:extLst>
      <p:ext uri="{BB962C8B-B14F-4D97-AF65-F5344CB8AC3E}">
        <p14:creationId xmlns:p14="http://schemas.microsoft.com/office/powerpoint/2010/main" val="27281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8</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631216"/>
          </a:xfrm>
          <a:prstGeom prst="rect">
            <a:avLst/>
          </a:prstGeom>
          <a:noFill/>
        </p:spPr>
        <p:txBody>
          <a:bodyPr wrap="square" rtlCol="0">
            <a:spAutoFit/>
          </a:bodyPr>
          <a:lstStyle/>
          <a:p>
            <a:pPr marL="342900" indent="-342900">
              <a:buFont typeface="Arial" panose="020B0604020202020204" pitchFamily="34" charset="0"/>
              <a:buChar char="•"/>
            </a:pPr>
            <a:r>
              <a:rPr lang="en-SG" sz="2000" dirty="0"/>
              <a:t>Do not have label</a:t>
            </a:r>
          </a:p>
          <a:p>
            <a:pPr marL="342900" indent="-342900">
              <a:buFont typeface="Arial" panose="020B0604020202020204" pitchFamily="34" charset="0"/>
              <a:buChar char="•"/>
            </a:pPr>
            <a:r>
              <a:rPr lang="en-SG" sz="2000" dirty="0"/>
              <a:t>Group similar data together</a:t>
            </a:r>
          </a:p>
        </p:txBody>
      </p:sp>
      <p:pic>
        <p:nvPicPr>
          <p:cNvPr id="1026" name="Picture 2">
            <a:extLst>
              <a:ext uri="{FF2B5EF4-FFF2-40B4-BE49-F238E27FC236}">
                <a16:creationId xmlns:a16="http://schemas.microsoft.com/office/drawing/2014/main" id="{772D4BAF-E7EF-9656-C198-6C9EC0EC5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5" y="1194552"/>
            <a:ext cx="6409677" cy="36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85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2"/>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9</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3" name="Rectangle: Rounded Corners 2">
            <a:extLst>
              <a:ext uri="{FF2B5EF4-FFF2-40B4-BE49-F238E27FC236}">
                <a16:creationId xmlns:a16="http://schemas.microsoft.com/office/drawing/2014/main" id="{65663D61-3DFD-0E6B-3CD4-D38ADEC12B0F}"/>
              </a:ext>
            </a:extLst>
          </p:cNvPr>
          <p:cNvSpPr/>
          <p:nvPr/>
        </p:nvSpPr>
        <p:spPr>
          <a:xfrm>
            <a:off x="4640247" y="1185340"/>
            <a:ext cx="2568421" cy="2569914"/>
          </a:xfrm>
          <a:prstGeom prst="roundRect">
            <a:avLst/>
          </a:prstGeom>
          <a:solidFill>
            <a:schemeClr val="accent5">
              <a:alpha val="3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773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TotalTime>
  <Words>1155</Words>
  <Application>Microsoft Office PowerPoint</Application>
  <PresentationFormat>On-screen Show (16:9)</PresentationFormat>
  <Paragraphs>311</Paragraphs>
  <Slides>29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Arial</vt:lpstr>
      <vt:lpstr>Wingdings</vt:lpstr>
      <vt:lpstr>Simple Light</vt:lpstr>
      <vt:lpstr>Office Theme</vt:lpstr>
      <vt:lpstr>PowerPoint Presentation</vt:lpstr>
      <vt:lpstr>Machine Learning </vt:lpstr>
      <vt:lpstr>History</vt:lpstr>
      <vt:lpstr>Dataset Terminology </vt:lpstr>
      <vt:lpstr>Dataset Terminology </vt:lpstr>
      <vt:lpstr>Machine Learning </vt:lpstr>
      <vt:lpstr>Machine Learning </vt:lpstr>
      <vt:lpstr>Machine Learning </vt:lpstr>
      <vt:lpstr>Machine Learning </vt:lpstr>
      <vt:lpstr>Classification </vt:lpstr>
      <vt:lpstr>Classification </vt:lpstr>
      <vt:lpstr>Classification – Developing ML model</vt:lpstr>
      <vt:lpstr>Classification – Developing ML model</vt:lpstr>
      <vt:lpstr>Classification – Developing ML model</vt:lpstr>
      <vt:lpstr>Classification – Developing ML model</vt:lpstr>
      <vt:lpstr>Classification – Developing ML model</vt:lpstr>
      <vt:lpstr>ML Model – Classifiers Evaluation Metrics </vt:lpstr>
      <vt:lpstr>ML Model – Classifiers Evaluation Metrics </vt:lpstr>
      <vt:lpstr>ML Model – Classifiers Evaluation Metrics </vt:lpstr>
      <vt:lpstr>ML Model – Classifiers Evaluation Metrics </vt:lpstr>
      <vt:lpstr>Classification - Example</vt:lpstr>
      <vt:lpstr>Classification – Decision Tree</vt:lpstr>
      <vt:lpstr>Classification – Results Visualization</vt:lpstr>
      <vt:lpstr>Classification – Results Visualization</vt:lpstr>
      <vt:lpstr>Corresponding Decision Tree</vt:lpstr>
      <vt:lpstr>Results Visualization – Linear Classifier</vt:lpstr>
      <vt:lpstr>ML Model – Other types of classifiers  </vt:lpstr>
      <vt:lpstr>Corresponding Code </vt:lpstr>
      <vt:lpstr>Additional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SAW SHIER NEE</cp:lastModifiedBy>
  <cp:revision>256</cp:revision>
  <dcterms:modified xsi:type="dcterms:W3CDTF">2022-09-12T12:34:33Z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